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64" r:id="rId2"/>
    <p:sldId id="267" r:id="rId3"/>
    <p:sldId id="268" r:id="rId4"/>
    <p:sldId id="269" r:id="rId5"/>
    <p:sldId id="270" r:id="rId6"/>
    <p:sldId id="266" r:id="rId7"/>
    <p:sldId id="271" r:id="rId8"/>
    <p:sldId id="272" r:id="rId9"/>
    <p:sldId id="273" r:id="rId10"/>
    <p:sldId id="274" r:id="rId11"/>
    <p:sldId id="27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854"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8A1F59-0DE9-4E3B-B588-795A2D4E4C92}" type="datetimeFigureOut">
              <a:rPr lang="en-US" smtClean="0"/>
              <a:pPr/>
              <a:t>11/5/2018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0712CA-A374-4852-95FA-818D39BEF1B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650EE8DB-3149-468E-89CF-9240CF40BAF1}" type="datetime1">
              <a:rPr lang="en-US" smtClean="0"/>
              <a:pPr/>
              <a:t>11/5/2018</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E2D0005A-0D7F-4CF1-BDB7-26AB72B8AE28}"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C27D45E-A9C9-4D2F-9F31-AF0943D90D7B}" type="datetime1">
              <a:rPr lang="en-US" smtClean="0"/>
              <a:pPr/>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D0005A-0D7F-4CF1-BDB7-26AB72B8AE2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5CFBCE6-DAF1-4D45-A593-A2EDB4F0E2BB}" type="datetime1">
              <a:rPr lang="en-US" smtClean="0"/>
              <a:pPr/>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D0005A-0D7F-4CF1-BDB7-26AB72B8AE2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FAEA7CF5-7960-4455-AA66-AC4D5DE77060}" type="datetime1">
              <a:rPr lang="en-US" smtClean="0"/>
              <a:pPr/>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D0005A-0D7F-4CF1-BDB7-26AB72B8AE28}"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DD131A8-1324-4671-8377-F7A1A89EDB0B}" type="datetime1">
              <a:rPr lang="en-US" smtClean="0"/>
              <a:pPr/>
              <a:t>11/5/2018</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E2D0005A-0D7F-4CF1-BDB7-26AB72B8AE2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8743E17C-6066-4A2A-99DE-185617102E98}" type="datetime1">
              <a:rPr lang="en-US" smtClean="0"/>
              <a:pPr/>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D0005A-0D7F-4CF1-BDB7-26AB72B8AE28}"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EE0B9B70-CDE3-470E-B6CA-D93CF6C6D9BC}" type="datetime1">
              <a:rPr lang="en-US" smtClean="0"/>
              <a:pPr/>
              <a:t>11/5/2018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D0005A-0D7F-4CF1-BDB7-26AB72B8AE28}"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600A1AFF-0638-4F3A-A311-AE48856C260F}" type="datetime1">
              <a:rPr lang="en-US" smtClean="0"/>
              <a:pPr/>
              <a:t>11/5/2018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D0005A-0D7F-4CF1-BDB7-26AB72B8AE2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6AFE45-D832-49CD-B646-BBD52778CFDC}" type="datetime1">
              <a:rPr lang="en-US" smtClean="0"/>
              <a:pPr/>
              <a:t>11/5/2018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D0005A-0D7F-4CF1-BDB7-26AB72B8AE2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9EB2130A-8F71-42AE-AF6C-F654BFD5E5B0}" type="datetime1">
              <a:rPr lang="en-US" smtClean="0"/>
              <a:pPr/>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D0005A-0D7F-4CF1-BDB7-26AB72B8AE28}"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4559A78-5665-457B-AACA-51D317B72BB7}" type="datetime1">
              <a:rPr lang="en-US" smtClean="0"/>
              <a:pPr/>
              <a:t>11/5/2018</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E2D0005A-0D7F-4CF1-BDB7-26AB72B8AE28}"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BB6FB199-7BB1-4EDF-92F4-6C13CC043AE4}" type="datetime1">
              <a:rPr lang="en-US" smtClean="0"/>
              <a:pPr/>
              <a:t>11/5/2018</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E2D0005A-0D7F-4CF1-BDB7-26AB72B8AE2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533400"/>
            <a:ext cx="8610600" cy="1015663"/>
          </a:xfrm>
          <a:prstGeom prst="rect">
            <a:avLst/>
          </a:prstGeom>
        </p:spPr>
        <p:txBody>
          <a:bodyPr wrap="square">
            <a:spAutoFit/>
          </a:bodyPr>
          <a:lstStyle/>
          <a:p>
            <a:pPr marL="342900" indent="-342900"/>
            <a:r>
              <a:rPr lang="en-US" sz="2400" b="1" dirty="0">
                <a:solidFill>
                  <a:srgbClr val="C00000"/>
                </a:solidFill>
              </a:rPr>
              <a:t>Melting And Pouring Of The Liquefied Metal</a:t>
            </a:r>
          </a:p>
          <a:p>
            <a:pPr algn="just"/>
            <a:r>
              <a:rPr lang="en-US" dirty="0"/>
              <a:t>To perform a casting operation, the metal must be heated to a temperature somewhat above its melting point and then poured into the mold cavity to solidify.</a:t>
            </a:r>
            <a:endParaRPr lang="en-US" sz="2400" b="1" dirty="0">
              <a:solidFill>
                <a:srgbClr val="C00000"/>
              </a:solidFill>
            </a:endParaRPr>
          </a:p>
        </p:txBody>
      </p:sp>
      <p:sp>
        <p:nvSpPr>
          <p:cNvPr id="5" name="Rectangle 4"/>
          <p:cNvSpPr/>
          <p:nvPr/>
        </p:nvSpPr>
        <p:spPr>
          <a:xfrm>
            <a:off x="228600" y="1447800"/>
            <a:ext cx="8915400" cy="2677656"/>
          </a:xfrm>
          <a:prstGeom prst="rect">
            <a:avLst/>
          </a:prstGeom>
        </p:spPr>
        <p:txBody>
          <a:bodyPr wrap="square">
            <a:spAutoFit/>
          </a:bodyPr>
          <a:lstStyle/>
          <a:p>
            <a:r>
              <a:rPr lang="en-US" sz="2000" b="1" dirty="0">
                <a:solidFill>
                  <a:srgbClr val="C00000"/>
                </a:solidFill>
              </a:rPr>
              <a:t>Heating</a:t>
            </a:r>
            <a:r>
              <a:rPr lang="en-US" sz="2000" dirty="0"/>
              <a:t> </a:t>
            </a:r>
            <a:r>
              <a:rPr lang="en-US" sz="2000" b="1" dirty="0">
                <a:solidFill>
                  <a:srgbClr val="C00000"/>
                </a:solidFill>
              </a:rPr>
              <a:t>The Metal</a:t>
            </a:r>
          </a:p>
          <a:p>
            <a:pPr lvl="0"/>
            <a:r>
              <a:rPr lang="en-US" dirty="0"/>
              <a:t>Heating furnaces of various kinds are used to heat the metal to a molten temperature sufficient for casting. The heat energy required is the sum of:</a:t>
            </a:r>
          </a:p>
          <a:p>
            <a:pPr lvl="0"/>
            <a:r>
              <a:rPr lang="en-US" dirty="0"/>
              <a:t> (</a:t>
            </a:r>
            <a:r>
              <a:rPr lang="en-US" dirty="0" err="1"/>
              <a:t>i</a:t>
            </a:r>
            <a:r>
              <a:rPr lang="en-US" dirty="0"/>
              <a:t>) the heat to raise the temperature to the melting point,</a:t>
            </a:r>
          </a:p>
          <a:p>
            <a:pPr lvl="0"/>
            <a:r>
              <a:rPr lang="en-US" dirty="0"/>
              <a:t> (ii) the heat of fusion to convert it from solid to liquid, </a:t>
            </a:r>
          </a:p>
          <a:p>
            <a:pPr lvl="0"/>
            <a:r>
              <a:rPr lang="en-US" dirty="0"/>
              <a:t>(iii) the heat to raise the molten metal to the desired temperature for pouring.</a:t>
            </a:r>
          </a:p>
          <a:p>
            <a:pPr lvl="0"/>
            <a:r>
              <a:rPr lang="en-US" dirty="0"/>
              <a:t>This can be expressed:</a:t>
            </a:r>
          </a:p>
          <a:p>
            <a:pPr lvl="0"/>
            <a:endParaRPr lang="en-US" dirty="0"/>
          </a:p>
          <a:p>
            <a:endParaRPr lang="en-US" b="1" dirty="0">
              <a:solidFill>
                <a:srgbClr val="C00000"/>
              </a:solidFill>
            </a:endParaRPr>
          </a:p>
        </p:txBody>
      </p:sp>
      <p:pic>
        <p:nvPicPr>
          <p:cNvPr id="1026" name="Picture 2"/>
          <p:cNvPicPr>
            <a:picLocks noChangeAspect="1" noChangeArrowheads="1"/>
          </p:cNvPicPr>
          <p:nvPr/>
        </p:nvPicPr>
        <p:blipFill>
          <a:blip r:embed="rId2" cstate="print"/>
          <a:srcRect/>
          <a:stretch>
            <a:fillRect/>
          </a:stretch>
        </p:blipFill>
        <p:spPr bwMode="auto">
          <a:xfrm>
            <a:off x="2133600" y="3276600"/>
            <a:ext cx="6019800" cy="685800"/>
          </a:xfrm>
          <a:prstGeom prst="rect">
            <a:avLst/>
          </a:prstGeom>
          <a:noFill/>
          <a:ln w="9525">
            <a:noFill/>
            <a:miter lim="800000"/>
            <a:headEnd/>
            <a:tailEnd/>
          </a:ln>
        </p:spPr>
      </p:pic>
      <p:sp>
        <p:nvSpPr>
          <p:cNvPr id="1027" name="Rectangle 3"/>
          <p:cNvSpPr>
            <a:spLocks noChangeArrowheads="1"/>
          </p:cNvSpPr>
          <p:nvPr/>
        </p:nvSpPr>
        <p:spPr bwMode="auto">
          <a:xfrm>
            <a:off x="228600" y="4038600"/>
            <a:ext cx="8387232" cy="258532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H = total heat required to raise the temperature of the metal to the pouring temperature, J</a:t>
            </a: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ρ = density, g/cm</a:t>
            </a:r>
            <a:r>
              <a:rPr kumimoji="0" lang="en-US" b="0" i="0" u="none" strike="noStrike" cap="none" normalizeH="0" baseline="30000" dirty="0">
                <a:ln>
                  <a:noFill/>
                </a:ln>
                <a:solidFill>
                  <a:schemeClr val="tx1"/>
                </a:solidFill>
                <a:effectLst/>
                <a:latin typeface="Times New Roman" pitchFamily="18" charset="0"/>
                <a:ea typeface="Calibri" pitchFamily="34" charset="0"/>
                <a:cs typeface="Times New Roman" pitchFamily="18" charset="0"/>
              </a:rPr>
              <a:t>3</a:t>
            </a: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V = volume of metal being heated, cm</a:t>
            </a:r>
            <a:r>
              <a:rPr kumimoji="0" lang="en-US" b="0" i="0" u="none" strike="noStrike" cap="none" normalizeH="0" baseline="30000" dirty="0">
                <a:ln>
                  <a:noFill/>
                </a:ln>
                <a:solidFill>
                  <a:schemeClr val="tx1"/>
                </a:solidFill>
                <a:effectLst/>
                <a:latin typeface="Times New Roman" pitchFamily="18" charset="0"/>
                <a:ea typeface="Calibri" pitchFamily="34" charset="0"/>
                <a:cs typeface="Times New Roman" pitchFamily="18" charset="0"/>
              </a:rPr>
              <a:t>3</a:t>
            </a: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Cs = weight specific heat for the solid metal, J/</a:t>
            </a:r>
            <a:r>
              <a:rPr kumimoji="0" lang="en-US" b="0" i="0" u="none" strike="noStrike" cap="none" normalizeH="0" baseline="0" dirty="0" err="1">
                <a:ln>
                  <a:noFill/>
                </a:ln>
                <a:solidFill>
                  <a:schemeClr val="tx1"/>
                </a:solidFill>
                <a:effectLst/>
                <a:latin typeface="Times New Roman" pitchFamily="18" charset="0"/>
                <a:ea typeface="Calibri" pitchFamily="34" charset="0"/>
                <a:cs typeface="Times New Roman" pitchFamily="18" charset="0"/>
              </a:rPr>
              <a:t>g</a:t>
            </a:r>
            <a:r>
              <a:rPr kumimoji="0" lang="en-US" b="0" i="0" u="none" strike="noStrike" cap="none" normalizeH="0" baseline="30000" dirty="0" err="1">
                <a:ln>
                  <a:noFill/>
                </a:ln>
                <a:solidFill>
                  <a:schemeClr val="tx1"/>
                </a:solidFill>
                <a:effectLst/>
                <a:latin typeface="Times New Roman" pitchFamily="18" charset="0"/>
                <a:ea typeface="Calibri" pitchFamily="34" charset="0"/>
                <a:cs typeface="Times New Roman" pitchFamily="18" charset="0"/>
              </a:rPr>
              <a:t>o</a:t>
            </a:r>
            <a:r>
              <a:rPr kumimoji="0" lang="en-US" b="0" i="0" u="none" strike="noStrike" cap="none" normalizeH="0" baseline="0" dirty="0" err="1">
                <a:ln>
                  <a:noFill/>
                </a:ln>
                <a:solidFill>
                  <a:schemeClr val="tx1"/>
                </a:solidFill>
                <a:effectLst/>
                <a:latin typeface="Times New Roman" pitchFamily="18" charset="0"/>
                <a:ea typeface="Calibri" pitchFamily="34" charset="0"/>
                <a:cs typeface="Times New Roman" pitchFamily="18" charset="0"/>
              </a:rPr>
              <a:t>C</a:t>
            </a:r>
            <a:r>
              <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C</a:t>
            </a:r>
            <a:r>
              <a:rPr kumimoji="0" lang="en-US" b="0" i="1" u="none" strike="noStrike" cap="none" normalizeH="0" baseline="-30000" dirty="0">
                <a:ln>
                  <a:noFill/>
                </a:ln>
                <a:solidFill>
                  <a:schemeClr val="tx1"/>
                </a:solidFill>
                <a:effectLst/>
                <a:latin typeface="Times New Roman" pitchFamily="18" charset="0"/>
                <a:ea typeface="Calibri" pitchFamily="34" charset="0"/>
                <a:cs typeface="Times New Roman" pitchFamily="18" charset="0"/>
              </a:rPr>
              <a:t>l </a:t>
            </a:r>
            <a:r>
              <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weight specific heat of the liquid metal, J/</a:t>
            </a:r>
            <a:r>
              <a:rPr kumimoji="0" lang="en-US" b="0" i="0" u="none" strike="noStrike" cap="none" normalizeH="0" baseline="0" dirty="0" err="1">
                <a:ln>
                  <a:noFill/>
                </a:ln>
                <a:solidFill>
                  <a:schemeClr val="tx1"/>
                </a:solidFill>
                <a:effectLst/>
                <a:latin typeface="Times New Roman" pitchFamily="18" charset="0"/>
                <a:ea typeface="Calibri" pitchFamily="34" charset="0"/>
                <a:cs typeface="Times New Roman" pitchFamily="18" charset="0"/>
              </a:rPr>
              <a:t>g</a:t>
            </a:r>
            <a:r>
              <a:rPr kumimoji="0" lang="en-US" b="0" i="0" u="none" strike="noStrike" cap="none" normalizeH="0" baseline="30000" dirty="0" err="1">
                <a:ln>
                  <a:noFill/>
                </a:ln>
                <a:solidFill>
                  <a:schemeClr val="tx1"/>
                </a:solidFill>
                <a:effectLst/>
                <a:latin typeface="Times New Roman" pitchFamily="18" charset="0"/>
                <a:ea typeface="Calibri" pitchFamily="34" charset="0"/>
                <a:cs typeface="Times New Roman" pitchFamily="18" charset="0"/>
              </a:rPr>
              <a:t>o</a:t>
            </a:r>
            <a:r>
              <a:rPr kumimoji="0" lang="en-US" b="0" i="0" u="none" strike="noStrike" cap="none" normalizeH="0" baseline="0" dirty="0" err="1">
                <a:ln>
                  <a:noFill/>
                </a:ln>
                <a:solidFill>
                  <a:schemeClr val="tx1"/>
                </a:solidFill>
                <a:effectLst/>
                <a:latin typeface="Times New Roman" pitchFamily="18" charset="0"/>
                <a:ea typeface="Calibri" pitchFamily="34" charset="0"/>
                <a:cs typeface="Times New Roman" pitchFamily="18" charset="0"/>
              </a:rPr>
              <a:t>C</a:t>
            </a: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T</a:t>
            </a:r>
            <a:r>
              <a:rPr kumimoji="0" lang="en-US" b="0" i="0" u="none" strike="noStrike" cap="none" normalizeH="0" baseline="-25000" dirty="0">
                <a:ln>
                  <a:noFill/>
                </a:ln>
                <a:solidFill>
                  <a:schemeClr val="tx1"/>
                </a:solidFill>
                <a:effectLst/>
                <a:latin typeface="Times New Roman" pitchFamily="18" charset="0"/>
                <a:ea typeface="Calibri" pitchFamily="34" charset="0"/>
                <a:cs typeface="Times New Roman" pitchFamily="18" charset="0"/>
              </a:rPr>
              <a:t>m</a:t>
            </a:r>
            <a:r>
              <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 melting temperature of the metal, </a:t>
            </a:r>
            <a:r>
              <a:rPr kumimoji="0" lang="en-US" b="0" i="0" u="none" strike="noStrike" cap="none" normalizeH="0" baseline="30000" dirty="0">
                <a:ln>
                  <a:noFill/>
                </a:ln>
                <a:solidFill>
                  <a:schemeClr val="tx1"/>
                </a:solidFill>
                <a:effectLst/>
                <a:latin typeface="Times New Roman" pitchFamily="18" charset="0"/>
                <a:ea typeface="Calibri" pitchFamily="34" charset="0"/>
                <a:cs typeface="Times New Roman" pitchFamily="18" charset="0"/>
              </a:rPr>
              <a:t>o</a:t>
            </a:r>
            <a:r>
              <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C</a:t>
            </a: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T</a:t>
            </a:r>
            <a:r>
              <a:rPr kumimoji="0" lang="en-US" b="0" i="0" u="none" strike="noStrike" cap="none" normalizeH="0" baseline="-25000" dirty="0">
                <a:ln>
                  <a:noFill/>
                </a:ln>
                <a:solidFill>
                  <a:schemeClr val="tx1"/>
                </a:solidFill>
                <a:effectLst/>
                <a:latin typeface="Times New Roman" pitchFamily="18" charset="0"/>
                <a:ea typeface="Calibri" pitchFamily="34" charset="0"/>
                <a:cs typeface="Times New Roman" pitchFamily="18" charset="0"/>
              </a:rPr>
              <a:t>o</a:t>
            </a:r>
            <a:r>
              <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 starting temperature-usually ambient, </a:t>
            </a:r>
            <a:r>
              <a:rPr kumimoji="0" lang="en-US" b="0" i="0" u="none" strike="noStrike" cap="none" normalizeH="0" baseline="30000" dirty="0">
                <a:ln>
                  <a:noFill/>
                </a:ln>
                <a:solidFill>
                  <a:schemeClr val="tx1"/>
                </a:solidFill>
                <a:effectLst/>
                <a:latin typeface="Times New Roman" pitchFamily="18" charset="0"/>
                <a:ea typeface="Calibri" pitchFamily="34" charset="0"/>
                <a:cs typeface="Times New Roman" pitchFamily="18" charset="0"/>
              </a:rPr>
              <a:t>o</a:t>
            </a:r>
            <a:r>
              <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C</a:t>
            </a: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err="1">
                <a:ln>
                  <a:noFill/>
                </a:ln>
                <a:solidFill>
                  <a:schemeClr val="tx1"/>
                </a:solidFill>
                <a:effectLst/>
                <a:latin typeface="Times New Roman" pitchFamily="18" charset="0"/>
                <a:ea typeface="Calibri" pitchFamily="34" charset="0"/>
                <a:cs typeface="Times New Roman" pitchFamily="18" charset="0"/>
              </a:rPr>
              <a:t>H</a:t>
            </a:r>
            <a:r>
              <a:rPr kumimoji="0" lang="en-US" b="0" i="0" u="none" strike="noStrike" cap="none" normalizeH="0" baseline="-30000" dirty="0" err="1">
                <a:ln>
                  <a:noFill/>
                </a:ln>
                <a:solidFill>
                  <a:schemeClr val="tx1"/>
                </a:solidFill>
                <a:effectLst/>
                <a:latin typeface="Times New Roman" pitchFamily="18" charset="0"/>
                <a:ea typeface="Calibri" pitchFamily="34" charset="0"/>
                <a:cs typeface="Times New Roman" pitchFamily="18" charset="0"/>
              </a:rPr>
              <a:t>f</a:t>
            </a:r>
            <a:r>
              <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 heat of fusion, J/g</a:t>
            </a: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err="1">
                <a:ln>
                  <a:noFill/>
                </a:ln>
                <a:solidFill>
                  <a:schemeClr val="tx1"/>
                </a:solidFill>
                <a:effectLst/>
                <a:latin typeface="Times New Roman" pitchFamily="18" charset="0"/>
                <a:ea typeface="Calibri" pitchFamily="34" charset="0"/>
                <a:cs typeface="Times New Roman" pitchFamily="18" charset="0"/>
              </a:rPr>
              <a:t>T</a:t>
            </a:r>
            <a:r>
              <a:rPr kumimoji="0" lang="en-US" b="0" i="0" u="none" strike="noStrike" cap="none" normalizeH="0" baseline="-25000" dirty="0" err="1">
                <a:ln>
                  <a:noFill/>
                </a:ln>
                <a:solidFill>
                  <a:schemeClr val="tx1"/>
                </a:solidFill>
                <a:effectLst/>
                <a:latin typeface="Times New Roman" pitchFamily="18" charset="0"/>
                <a:ea typeface="Calibri" pitchFamily="34" charset="0"/>
                <a:cs typeface="Times New Roman" pitchFamily="18" charset="0"/>
              </a:rPr>
              <a:t>p</a:t>
            </a:r>
            <a:r>
              <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 pouring temperature, </a:t>
            </a:r>
            <a:r>
              <a:rPr kumimoji="0" lang="en-US" b="0" i="0" u="none" strike="noStrike" cap="none" normalizeH="0" baseline="30000" dirty="0">
                <a:ln>
                  <a:noFill/>
                </a:ln>
                <a:solidFill>
                  <a:schemeClr val="tx1"/>
                </a:solidFill>
                <a:effectLst/>
                <a:latin typeface="Times New Roman" pitchFamily="18" charset="0"/>
                <a:ea typeface="Calibri" pitchFamily="34" charset="0"/>
                <a:cs typeface="Times New Roman" pitchFamily="18" charset="0"/>
              </a:rPr>
              <a:t>o</a:t>
            </a:r>
            <a:r>
              <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C</a:t>
            </a:r>
            <a:endParaRPr kumimoji="0" lang="en-US" b="0" i="0" u="none" strike="noStrike" cap="none" normalizeH="0" baseline="0" dirty="0">
              <a:ln>
                <a:noFill/>
              </a:ln>
              <a:solidFill>
                <a:schemeClr val="tx1"/>
              </a:solidFill>
              <a:effectLst/>
              <a:latin typeface="Arial" pitchFamily="34" charset="0"/>
              <a:cs typeface="Arial" pitchFamily="34" charset="0"/>
            </a:endParaRPr>
          </a:p>
        </p:txBody>
      </p:sp>
      <p:sp>
        <p:nvSpPr>
          <p:cNvPr id="7" name="Slide Number Placeholder 6"/>
          <p:cNvSpPr>
            <a:spLocks noGrp="1"/>
          </p:cNvSpPr>
          <p:nvPr>
            <p:ph type="sldNum" sz="quarter" idx="12"/>
          </p:nvPr>
        </p:nvSpPr>
        <p:spPr>
          <a:xfrm>
            <a:off x="8458200" y="6172200"/>
            <a:ext cx="457200" cy="457200"/>
          </a:xfrm>
          <a:solidFill>
            <a:srgbClr val="FF0000"/>
          </a:solidFill>
        </p:spPr>
        <p:txBody>
          <a:bodyPr/>
          <a:lstStyle/>
          <a:p>
            <a:fld id="{E2D0005A-0D7F-4CF1-BDB7-26AB72B8AE28}" type="slidenum">
              <a:rPr lang="en-US" smtClean="0">
                <a:solidFill>
                  <a:schemeClr val="tx1"/>
                </a:solidFill>
              </a:rPr>
              <a:pPr/>
              <a:t>1</a:t>
            </a:fld>
            <a:endParaRPr lang="en-US" dirty="0">
              <a:solidFill>
                <a:schemeClr val="tx1"/>
              </a:solidFill>
            </a:endParaRPr>
          </a:p>
        </p:txBody>
      </p:sp>
      <p:sp>
        <p:nvSpPr>
          <p:cNvPr id="8" name="Rectangle 7"/>
          <p:cNvSpPr/>
          <p:nvPr/>
        </p:nvSpPr>
        <p:spPr>
          <a:xfrm>
            <a:off x="228600" y="0"/>
            <a:ext cx="86868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Lecture 3                                                                         Dr.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 K.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458200" y="6172200"/>
            <a:ext cx="457200" cy="457200"/>
          </a:xfrm>
          <a:solidFill>
            <a:srgbClr val="FF0000"/>
          </a:solidFill>
        </p:spPr>
        <p:txBody>
          <a:bodyPr/>
          <a:lstStyle/>
          <a:p>
            <a:fld id="{E2D0005A-0D7F-4CF1-BDB7-26AB72B8AE28}" type="slidenum">
              <a:rPr lang="en-US" smtClean="0">
                <a:solidFill>
                  <a:sysClr val="windowText" lastClr="000000"/>
                </a:solidFill>
              </a:rPr>
              <a:pPr/>
              <a:t>10</a:t>
            </a:fld>
            <a:endParaRPr lang="en-US" dirty="0">
              <a:solidFill>
                <a:sysClr val="windowText" lastClr="000000"/>
              </a:solidFill>
            </a:endParaRPr>
          </a:p>
        </p:txBody>
      </p:sp>
      <p:sp>
        <p:nvSpPr>
          <p:cNvPr id="3" name="Rectangle 2"/>
          <p:cNvSpPr/>
          <p:nvPr/>
        </p:nvSpPr>
        <p:spPr>
          <a:xfrm>
            <a:off x="228600" y="685800"/>
            <a:ext cx="8610600" cy="3416320"/>
          </a:xfrm>
          <a:prstGeom prst="rect">
            <a:avLst/>
          </a:prstGeom>
        </p:spPr>
        <p:txBody>
          <a:bodyPr wrap="square">
            <a:spAutoFit/>
          </a:bodyPr>
          <a:lstStyle/>
          <a:p>
            <a:pPr lvl="0" algn="just"/>
            <a:r>
              <a:rPr lang="en-US" b="1" i="1" dirty="0">
                <a:latin typeface="Calibri" pitchFamily="34" charset="0"/>
              </a:rPr>
              <a:t>The segregation is of two types:</a:t>
            </a:r>
          </a:p>
          <a:p>
            <a:pPr algn="just"/>
            <a:r>
              <a:rPr lang="en-US" dirty="0">
                <a:latin typeface="Calibri" pitchFamily="34" charset="0"/>
              </a:rPr>
              <a:t>1. </a:t>
            </a:r>
            <a:r>
              <a:rPr lang="en-US" b="1" i="1" dirty="0">
                <a:solidFill>
                  <a:srgbClr val="FF0000"/>
                </a:solidFill>
                <a:latin typeface="Calibri" pitchFamily="34" charset="0"/>
              </a:rPr>
              <a:t>Microscopic level</a:t>
            </a:r>
            <a:endParaRPr lang="en-US" dirty="0">
              <a:solidFill>
                <a:srgbClr val="FF0000"/>
              </a:solidFill>
              <a:latin typeface="Calibri" pitchFamily="34" charset="0"/>
            </a:endParaRPr>
          </a:p>
          <a:p>
            <a:pPr algn="just"/>
            <a:r>
              <a:rPr lang="en-US" dirty="0">
                <a:latin typeface="Calibri" pitchFamily="34" charset="0"/>
              </a:rPr>
              <a:t>The chemical composition varies throughout each individual grain due to the fact that the beginning spine of each dendrite has a higher proportion of one of the elements in the alloy. Thus, we have a variation in chemical composition within single grains of the casting.</a:t>
            </a:r>
          </a:p>
          <a:p>
            <a:pPr algn="just"/>
            <a:endParaRPr lang="en-US" dirty="0">
              <a:latin typeface="Calibri" pitchFamily="34" charset="0"/>
            </a:endParaRPr>
          </a:p>
          <a:p>
            <a:pPr algn="just"/>
            <a:r>
              <a:rPr lang="en-US" dirty="0">
                <a:latin typeface="Calibri" pitchFamily="34" charset="0"/>
              </a:rPr>
              <a:t>2. </a:t>
            </a:r>
            <a:r>
              <a:rPr lang="en-US" b="1" i="1" dirty="0">
                <a:solidFill>
                  <a:srgbClr val="FF0000"/>
                </a:solidFill>
                <a:latin typeface="Calibri" pitchFamily="34" charset="0"/>
              </a:rPr>
              <a:t>Macroscopic</a:t>
            </a:r>
            <a:r>
              <a:rPr lang="en-US" dirty="0">
                <a:solidFill>
                  <a:srgbClr val="FF0000"/>
                </a:solidFill>
                <a:latin typeface="Calibri" pitchFamily="34" charset="0"/>
              </a:rPr>
              <a:t> </a:t>
            </a:r>
            <a:r>
              <a:rPr lang="en-US" b="1" i="1" dirty="0">
                <a:solidFill>
                  <a:srgbClr val="FF0000"/>
                </a:solidFill>
                <a:latin typeface="Calibri" pitchFamily="34" charset="0"/>
              </a:rPr>
              <a:t>level</a:t>
            </a:r>
            <a:r>
              <a:rPr lang="en-US" dirty="0">
                <a:solidFill>
                  <a:srgbClr val="FF0000"/>
                </a:solidFill>
                <a:latin typeface="Calibri" pitchFamily="34" charset="0"/>
              </a:rPr>
              <a:t>: </a:t>
            </a:r>
          </a:p>
          <a:p>
            <a:pPr algn="just"/>
            <a:r>
              <a:rPr lang="en-US" dirty="0">
                <a:latin typeface="Calibri" pitchFamily="34" charset="0"/>
              </a:rPr>
              <a:t>The chemical composition varies throughout the entire casting. Since the regions of the casting that freeze first (at the outside near the mold walls) are richer in one component than the other, the remaining molten alloy is deprived of that component at the interior. Thus, there is a general </a:t>
            </a:r>
            <a:r>
              <a:rPr lang="en-US" b="1" i="1" dirty="0">
                <a:latin typeface="Calibri" pitchFamily="34" charset="0"/>
              </a:rPr>
              <a:t>segregation</a:t>
            </a:r>
            <a:r>
              <a:rPr lang="en-US" dirty="0">
                <a:latin typeface="Calibri" pitchFamily="34" charset="0"/>
              </a:rPr>
              <a:t> through the cross-section of the casting sometimes called </a:t>
            </a:r>
            <a:r>
              <a:rPr lang="en-US" b="1" i="1" dirty="0">
                <a:latin typeface="Calibri" pitchFamily="34" charset="0"/>
              </a:rPr>
              <a:t>ingot segregation</a:t>
            </a:r>
            <a:r>
              <a:rPr lang="en-US" dirty="0">
                <a:latin typeface="Calibri" pitchFamily="34" charset="0"/>
              </a:rPr>
              <a:t>, as illustrated in Figure 4..</a:t>
            </a:r>
          </a:p>
        </p:txBody>
      </p:sp>
      <p:sp>
        <p:nvSpPr>
          <p:cNvPr id="4" name="Rectangle 3"/>
          <p:cNvSpPr/>
          <p:nvPr/>
        </p:nvSpPr>
        <p:spPr>
          <a:xfrm>
            <a:off x="228600" y="0"/>
            <a:ext cx="89154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Lecture 3                                                                           Dr.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 K.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a:xfrm>
            <a:off x="8458200" y="6172200"/>
            <a:ext cx="457200" cy="457200"/>
          </a:xfrm>
          <a:solidFill>
            <a:srgbClr val="FF0000"/>
          </a:solidFill>
        </p:spPr>
        <p:txBody>
          <a:bodyPr/>
          <a:lstStyle/>
          <a:p>
            <a:fld id="{E2D0005A-0D7F-4CF1-BDB7-26AB72B8AE28}" type="slidenum">
              <a:rPr lang="en-US" smtClean="0">
                <a:solidFill>
                  <a:schemeClr val="tx1"/>
                </a:solidFill>
              </a:rPr>
              <a:pPr/>
              <a:t>11</a:t>
            </a:fld>
            <a:endParaRPr lang="en-US" dirty="0">
              <a:solidFill>
                <a:schemeClr val="tx1"/>
              </a:solidFill>
            </a:endParaRPr>
          </a:p>
        </p:txBody>
      </p:sp>
      <p:sp>
        <p:nvSpPr>
          <p:cNvPr id="8" name="Rectangle 7"/>
          <p:cNvSpPr/>
          <p:nvPr/>
        </p:nvSpPr>
        <p:spPr>
          <a:xfrm>
            <a:off x="228600" y="0"/>
            <a:ext cx="86868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Lecture 4                                                                        Dr.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 K.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
        <p:nvSpPr>
          <p:cNvPr id="6" name="Rectangle 5"/>
          <p:cNvSpPr/>
          <p:nvPr/>
        </p:nvSpPr>
        <p:spPr>
          <a:xfrm>
            <a:off x="304800" y="609600"/>
            <a:ext cx="2627707" cy="461665"/>
          </a:xfrm>
          <a:prstGeom prst="rect">
            <a:avLst/>
          </a:prstGeom>
        </p:spPr>
        <p:txBody>
          <a:bodyPr wrap="none">
            <a:spAutoFit/>
          </a:bodyPr>
          <a:lstStyle/>
          <a:p>
            <a:r>
              <a:rPr lang="en-US" sz="2400" b="1" dirty="0">
                <a:solidFill>
                  <a:srgbClr val="C00000"/>
                </a:solidFill>
              </a:rPr>
              <a:t>Solidification Time</a:t>
            </a:r>
          </a:p>
        </p:txBody>
      </p:sp>
      <p:sp>
        <p:nvSpPr>
          <p:cNvPr id="9" name="Rectangle 8"/>
          <p:cNvSpPr/>
          <p:nvPr/>
        </p:nvSpPr>
        <p:spPr>
          <a:xfrm>
            <a:off x="228600" y="990600"/>
            <a:ext cx="8763000" cy="923330"/>
          </a:xfrm>
          <a:prstGeom prst="rect">
            <a:avLst/>
          </a:prstGeom>
        </p:spPr>
        <p:txBody>
          <a:bodyPr wrap="square">
            <a:spAutoFit/>
          </a:bodyPr>
          <a:lstStyle/>
          <a:p>
            <a:r>
              <a:rPr lang="en-US" b="1" i="1" dirty="0">
                <a:solidFill>
                  <a:srgbClr val="FF0000"/>
                </a:solidFill>
                <a:latin typeface="Calibri" pitchFamily="34" charset="0"/>
              </a:rPr>
              <a:t>The total solidification time</a:t>
            </a:r>
            <a:r>
              <a:rPr lang="en-US" b="1" i="1" dirty="0">
                <a:latin typeface="Calibri" pitchFamily="34" charset="0"/>
              </a:rPr>
              <a:t> </a:t>
            </a:r>
            <a:r>
              <a:rPr lang="en-US" dirty="0">
                <a:latin typeface="Calibri" pitchFamily="34" charset="0"/>
              </a:rPr>
              <a:t>is the time required for the casting to solidify after pouring. This time is dependent on the size and shape of the casting by an empirical relationship known as </a:t>
            </a:r>
            <a:r>
              <a:rPr lang="en-US" b="1" i="1" dirty="0" err="1">
                <a:solidFill>
                  <a:srgbClr val="FF0000"/>
                </a:solidFill>
                <a:latin typeface="Calibri" pitchFamily="34" charset="0"/>
              </a:rPr>
              <a:t>Chvorinov’s</a:t>
            </a:r>
            <a:r>
              <a:rPr lang="en-US" b="1" i="1" dirty="0">
                <a:solidFill>
                  <a:srgbClr val="FF0000"/>
                </a:solidFill>
                <a:latin typeface="Calibri" pitchFamily="34" charset="0"/>
              </a:rPr>
              <a:t> rule</a:t>
            </a:r>
            <a:r>
              <a:rPr lang="en-US" dirty="0">
                <a:latin typeface="Calibri" pitchFamily="34" charset="0"/>
              </a:rPr>
              <a:t>, which states:</a:t>
            </a:r>
          </a:p>
        </p:txBody>
      </p:sp>
      <p:pic>
        <p:nvPicPr>
          <p:cNvPr id="28674" name="Picture 2"/>
          <p:cNvPicPr>
            <a:picLocks noChangeAspect="1" noChangeArrowheads="1"/>
          </p:cNvPicPr>
          <p:nvPr/>
        </p:nvPicPr>
        <p:blipFill>
          <a:blip r:embed="rId2" cstate="print"/>
          <a:srcRect/>
          <a:stretch>
            <a:fillRect/>
          </a:stretch>
        </p:blipFill>
        <p:spPr bwMode="auto">
          <a:xfrm>
            <a:off x="762000" y="1828800"/>
            <a:ext cx="2438400" cy="914400"/>
          </a:xfrm>
          <a:prstGeom prst="rect">
            <a:avLst/>
          </a:prstGeom>
          <a:noFill/>
          <a:ln w="9525">
            <a:noFill/>
            <a:miter lim="800000"/>
            <a:headEnd/>
            <a:tailEnd/>
          </a:ln>
        </p:spPr>
      </p:pic>
      <p:sp>
        <p:nvSpPr>
          <p:cNvPr id="10" name="Rectangle 9"/>
          <p:cNvSpPr/>
          <p:nvPr/>
        </p:nvSpPr>
        <p:spPr>
          <a:xfrm>
            <a:off x="381000" y="2667000"/>
            <a:ext cx="8763000" cy="3877985"/>
          </a:xfrm>
          <a:prstGeom prst="rect">
            <a:avLst/>
          </a:prstGeom>
        </p:spPr>
        <p:txBody>
          <a:bodyPr wrap="square">
            <a:spAutoFit/>
          </a:bodyPr>
          <a:lstStyle/>
          <a:p>
            <a:r>
              <a:rPr lang="en-US" i="1" dirty="0">
                <a:latin typeface="Times New Roman" pitchFamily="18" charset="0"/>
                <a:cs typeface="Times New Roman" pitchFamily="18" charset="0"/>
              </a:rPr>
              <a:t>T</a:t>
            </a:r>
            <a:r>
              <a:rPr lang="en-US" i="1" baseline="-25000" dirty="0">
                <a:latin typeface="Times New Roman" pitchFamily="18" charset="0"/>
                <a:cs typeface="Times New Roman" pitchFamily="18" charset="0"/>
              </a:rPr>
              <a:t>TS</a:t>
            </a:r>
            <a:r>
              <a:rPr lang="en-US" dirty="0">
                <a:latin typeface="Times New Roman" pitchFamily="18" charset="0"/>
                <a:cs typeface="Times New Roman" pitchFamily="18" charset="0"/>
              </a:rPr>
              <a:t> =total solidification time, min;</a:t>
            </a:r>
          </a:p>
          <a:p>
            <a:r>
              <a:rPr lang="en-US" dirty="0">
                <a:latin typeface="Times New Roman" pitchFamily="18" charset="0"/>
                <a:cs typeface="Times New Roman" pitchFamily="18" charset="0"/>
              </a:rPr>
              <a:t>V= volume of the casting, cm</a:t>
            </a:r>
            <a:r>
              <a:rPr lang="en-US" baseline="30000" dirty="0">
                <a:latin typeface="Times New Roman" pitchFamily="18" charset="0"/>
                <a:cs typeface="Times New Roman" pitchFamily="18" charset="0"/>
              </a:rPr>
              <a:t>3</a:t>
            </a:r>
            <a:r>
              <a:rPr lang="en-US" dirty="0">
                <a:latin typeface="Times New Roman" pitchFamily="18" charset="0"/>
                <a:cs typeface="Times New Roman" pitchFamily="18" charset="0"/>
              </a:rPr>
              <a:t> ;</a:t>
            </a:r>
          </a:p>
          <a:p>
            <a:r>
              <a:rPr lang="en-US" dirty="0">
                <a:latin typeface="Times New Roman" pitchFamily="18" charset="0"/>
                <a:cs typeface="Times New Roman" pitchFamily="18" charset="0"/>
              </a:rPr>
              <a:t>A = surface area of the casting, cm</a:t>
            </a:r>
            <a:r>
              <a:rPr lang="en-US" baseline="30000" dirty="0">
                <a:latin typeface="Times New Roman" pitchFamily="18" charset="0"/>
                <a:cs typeface="Times New Roman" pitchFamily="18" charset="0"/>
              </a:rPr>
              <a:t>2</a:t>
            </a:r>
            <a:r>
              <a:rPr lang="en-US" dirty="0">
                <a:latin typeface="Times New Roman" pitchFamily="18" charset="0"/>
                <a:cs typeface="Times New Roman" pitchFamily="18" charset="0"/>
              </a:rPr>
              <a:t> ;</a:t>
            </a:r>
          </a:p>
          <a:p>
            <a:r>
              <a:rPr lang="en-US" dirty="0">
                <a:latin typeface="Times New Roman" pitchFamily="18" charset="0"/>
                <a:cs typeface="Times New Roman" pitchFamily="18" charset="0"/>
              </a:rPr>
              <a:t>n is an exponent usually taken to have a value = 2; and</a:t>
            </a:r>
          </a:p>
          <a:p>
            <a:r>
              <a:rPr lang="en-US" dirty="0">
                <a:latin typeface="Times New Roman" pitchFamily="18" charset="0"/>
                <a:cs typeface="Times New Roman" pitchFamily="18" charset="0"/>
              </a:rPr>
              <a:t>C</a:t>
            </a:r>
            <a:r>
              <a:rPr lang="en-US" baseline="-25000" dirty="0">
                <a:latin typeface="Times New Roman" pitchFamily="18" charset="0"/>
                <a:cs typeface="Times New Roman" pitchFamily="18" charset="0"/>
              </a:rPr>
              <a:t>m</a:t>
            </a:r>
            <a:r>
              <a:rPr lang="en-US" dirty="0">
                <a:latin typeface="Times New Roman" pitchFamily="18" charset="0"/>
                <a:cs typeface="Times New Roman" pitchFamily="18" charset="0"/>
              </a:rPr>
              <a:t> is the </a:t>
            </a:r>
            <a:r>
              <a:rPr lang="en-US" b="1" i="1" dirty="0">
                <a:latin typeface="Times New Roman" pitchFamily="18" charset="0"/>
                <a:cs typeface="Times New Roman" pitchFamily="18" charset="0"/>
              </a:rPr>
              <a:t>mold constant</a:t>
            </a:r>
            <a:r>
              <a:rPr lang="en-US" dirty="0">
                <a:latin typeface="Times New Roman" pitchFamily="18" charset="0"/>
                <a:cs typeface="Times New Roman" pitchFamily="18" charset="0"/>
              </a:rPr>
              <a:t>, min/cm</a:t>
            </a:r>
            <a:r>
              <a:rPr lang="en-US" baseline="30000" dirty="0">
                <a:latin typeface="Times New Roman" pitchFamily="18" charset="0"/>
                <a:cs typeface="Times New Roman" pitchFamily="18" charset="0"/>
              </a:rPr>
              <a:t>2</a:t>
            </a:r>
          </a:p>
          <a:p>
            <a:endParaRPr lang="en-US" b="1" i="1" dirty="0">
              <a:latin typeface="Calibri" pitchFamily="34" charset="0"/>
              <a:cs typeface="Times New Roman" pitchFamily="18" charset="0"/>
            </a:endParaRPr>
          </a:p>
          <a:p>
            <a:r>
              <a:rPr lang="en-US" b="1" i="1" dirty="0">
                <a:latin typeface="Calibri" pitchFamily="34" charset="0"/>
                <a:cs typeface="Times New Roman" pitchFamily="18" charset="0"/>
              </a:rPr>
              <a:t>mold constant value </a:t>
            </a:r>
            <a:r>
              <a:rPr lang="en-US" dirty="0">
                <a:latin typeface="Calibri" pitchFamily="34" charset="0"/>
                <a:cs typeface="Times New Roman" pitchFamily="18" charset="0"/>
              </a:rPr>
              <a:t>depends on the conditions of the casting operation, </a:t>
            </a:r>
            <a:r>
              <a:rPr lang="en-US" b="1" i="1" dirty="0">
                <a:latin typeface="Calibri" pitchFamily="34" charset="0"/>
                <a:cs typeface="Times New Roman" pitchFamily="18" charset="0"/>
              </a:rPr>
              <a:t>including </a:t>
            </a:r>
            <a:r>
              <a:rPr lang="en-US" dirty="0">
                <a:latin typeface="Calibri" pitchFamily="34" charset="0"/>
                <a:cs typeface="Times New Roman" pitchFamily="18" charset="0"/>
              </a:rPr>
              <a:t>:</a:t>
            </a:r>
          </a:p>
          <a:p>
            <a:pPr marL="342900" indent="-342900">
              <a:buFont typeface="+mj-lt"/>
              <a:buAutoNum type="arabicPeriod"/>
            </a:pPr>
            <a:r>
              <a:rPr lang="en-US" dirty="0">
                <a:latin typeface="Calibri" pitchFamily="34" charset="0"/>
                <a:cs typeface="Times New Roman" pitchFamily="18" charset="0"/>
              </a:rPr>
              <a:t>mold material (e.g., specific heat, thermal conductivity),</a:t>
            </a:r>
          </a:p>
          <a:p>
            <a:pPr marL="342900" indent="-342900">
              <a:buFont typeface="+mj-lt"/>
              <a:buAutoNum type="arabicPeriod"/>
            </a:pPr>
            <a:r>
              <a:rPr lang="en-US" dirty="0">
                <a:latin typeface="Calibri" pitchFamily="34" charset="0"/>
                <a:cs typeface="Times New Roman" pitchFamily="18" charset="0"/>
              </a:rPr>
              <a:t>thermal properties of the cast metal (e.g., heat of fusion, specific heat, thermal conductivity), </a:t>
            </a:r>
          </a:p>
          <a:p>
            <a:pPr marL="342900" indent="-342900">
              <a:buFont typeface="+mj-lt"/>
              <a:buAutoNum type="arabicPeriod"/>
            </a:pPr>
            <a:r>
              <a:rPr lang="en-US" dirty="0">
                <a:latin typeface="Calibri" pitchFamily="34" charset="0"/>
                <a:cs typeface="Times New Roman" pitchFamily="18" charset="0"/>
              </a:rPr>
              <a:t> pouring temperature relative to the melting point of the metal.</a:t>
            </a:r>
          </a:p>
          <a:p>
            <a:r>
              <a:rPr lang="en-US" dirty="0" err="1">
                <a:latin typeface="Calibri" pitchFamily="34" charset="0"/>
                <a:cs typeface="Times New Roman" pitchFamily="18" charset="0"/>
              </a:rPr>
              <a:t>Chvorinov’s</a:t>
            </a:r>
            <a:r>
              <a:rPr lang="en-US" dirty="0">
                <a:latin typeface="Calibri" pitchFamily="34" charset="0"/>
                <a:cs typeface="Times New Roman" pitchFamily="18" charset="0"/>
              </a:rPr>
              <a:t> rule indicates that a casting with a higher volume-to-surface area ratio will cool and solidify more slowly than one with a lower ratio</a:t>
            </a:r>
          </a:p>
          <a:p>
            <a:pPr marL="342900" indent="-342900"/>
            <a:endParaRPr lang="en-US" baseline="300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382000" y="6172200"/>
            <a:ext cx="457200" cy="457200"/>
          </a:xfrm>
          <a:solidFill>
            <a:srgbClr val="FF0000"/>
          </a:solidFill>
          <a:ln>
            <a:solidFill>
              <a:schemeClr val="accent1"/>
            </a:solidFill>
          </a:ln>
        </p:spPr>
        <p:txBody>
          <a:bodyPr/>
          <a:lstStyle/>
          <a:p>
            <a:fld id="{E2D0005A-0D7F-4CF1-BDB7-26AB72B8AE28}" type="slidenum">
              <a:rPr lang="en-US" smtClean="0">
                <a:solidFill>
                  <a:schemeClr val="tx1"/>
                </a:solidFill>
              </a:rPr>
              <a:pPr/>
              <a:t>2</a:t>
            </a:fld>
            <a:endParaRPr lang="en-US">
              <a:solidFill>
                <a:schemeClr val="tx1"/>
              </a:solidFill>
            </a:endParaRPr>
          </a:p>
        </p:txBody>
      </p:sp>
      <p:sp>
        <p:nvSpPr>
          <p:cNvPr id="23553" name="Rectangle 1"/>
          <p:cNvSpPr>
            <a:spLocks noChangeArrowheads="1"/>
          </p:cNvSpPr>
          <p:nvPr/>
        </p:nvSpPr>
        <p:spPr bwMode="auto">
          <a:xfrm>
            <a:off x="304800" y="533400"/>
            <a:ext cx="85344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0" lang="en-US" b="0" i="0" u="none" strike="noStrike" cap="none" normalizeH="0" baseline="0" dirty="0">
                <a:ln>
                  <a:noFill/>
                </a:ln>
                <a:solidFill>
                  <a:srgbClr val="FF0000"/>
                </a:solidFill>
                <a:effectLst/>
                <a:latin typeface="Times New Roman" pitchFamily="18" charset="0"/>
                <a:ea typeface="Calibri" pitchFamily="34" charset="0"/>
                <a:cs typeface="Times New Roman" pitchFamily="18" charset="0"/>
              </a:rPr>
              <a:t>Use of above Eq. is complicated by the following factors</a:t>
            </a:r>
            <a:r>
              <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1. Specific heat and other thermal properties of a solid metal vary with temperature, especially if the metal undergoes a change of phase during heating. </a:t>
            </a: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2. A metal</a:t>
            </a:r>
            <a:r>
              <a:rPr kumimoji="0" lang="en-US" b="0" i="0" u="none" strike="noStrike" cap="none" normalizeH="0" baseline="0" dirty="0">
                <a:ln>
                  <a:noFill/>
                </a:ln>
                <a:solidFill>
                  <a:schemeClr val="tx1"/>
                </a:solidFill>
                <a:effectLst/>
                <a:latin typeface="Calibri"/>
                <a:ea typeface="Calibri" pitchFamily="34" charset="0"/>
                <a:cs typeface="Times New Roman" pitchFamily="18" charset="0"/>
              </a:rPr>
              <a:t>’</a:t>
            </a:r>
            <a:r>
              <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s specific heat may be different in the solid and liquid states. </a:t>
            </a: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3. Most casting metals are alloys, and most alloys melt over a temperature range between a solidus and </a:t>
            </a:r>
            <a:r>
              <a:rPr kumimoji="0" lang="en-US" b="0" i="0" u="none" strike="noStrike" cap="none" normalizeH="0" baseline="0" dirty="0" err="1">
                <a:ln>
                  <a:noFill/>
                </a:ln>
                <a:solidFill>
                  <a:schemeClr val="tx1"/>
                </a:solidFill>
                <a:effectLst/>
                <a:latin typeface="Times New Roman" pitchFamily="18" charset="0"/>
                <a:ea typeface="Calibri" pitchFamily="34" charset="0"/>
                <a:cs typeface="Times New Roman" pitchFamily="18" charset="0"/>
              </a:rPr>
              <a:t>liquidus</a:t>
            </a:r>
            <a:r>
              <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rather than at a single melting point; thus, the heat of fusion cannot be applied so simply as indicated above. </a:t>
            </a: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4. The property values required in the equation for a particular alloy are not readily available in most cases. </a:t>
            </a: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5. There are significant heat losses to the environment during heating.</a:t>
            </a:r>
            <a:endParaRPr kumimoji="0" lang="en-US" b="0" i="0" u="none" strike="noStrike" cap="none" normalizeH="0" baseline="0" dirty="0">
              <a:ln>
                <a:noFill/>
              </a:ln>
              <a:solidFill>
                <a:schemeClr val="tx1"/>
              </a:solidFill>
              <a:effectLst/>
              <a:latin typeface="Arial" pitchFamily="34" charset="0"/>
              <a:cs typeface="Arial" pitchFamily="34" charset="0"/>
            </a:endParaRPr>
          </a:p>
        </p:txBody>
      </p:sp>
      <p:sp>
        <p:nvSpPr>
          <p:cNvPr id="23554" name="Rectangle 2"/>
          <p:cNvSpPr>
            <a:spLocks noChangeArrowheads="1"/>
          </p:cNvSpPr>
          <p:nvPr/>
        </p:nvSpPr>
        <p:spPr bwMode="auto">
          <a:xfrm>
            <a:off x="381000" y="3436322"/>
            <a:ext cx="86106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Example:</a:t>
            </a:r>
            <a:endParaRPr kumimoji="0" lang="en-US" sz="16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ea typeface="Calibri" pitchFamily="34" charset="0"/>
                <a:cs typeface="Times New Roman" pitchFamily="18" charset="0"/>
              </a:rPr>
              <a:t>One cubic meter of a certain eutectic alloy is heated in a crucible from room temperature to 1000 </a:t>
            </a:r>
            <a:r>
              <a:rPr kumimoji="0" lang="en-US" sz="1600" b="0" i="0" u="none" strike="noStrike" cap="none" normalizeH="0" baseline="30000" dirty="0">
                <a:ln>
                  <a:noFill/>
                </a:ln>
                <a:solidFill>
                  <a:srgbClr val="002060"/>
                </a:solidFill>
                <a:effectLst/>
                <a:latin typeface="Times New Roman" pitchFamily="18" charset="0"/>
                <a:ea typeface="Calibri" pitchFamily="34" charset="0"/>
                <a:cs typeface="Times New Roman" pitchFamily="18" charset="0"/>
              </a:rPr>
              <a:t>o</a:t>
            </a:r>
            <a:r>
              <a:rPr kumimoji="0" lang="en-US" sz="1600" b="0" i="0" u="none" strike="noStrike" cap="none" normalizeH="0" baseline="0" dirty="0">
                <a:ln>
                  <a:noFill/>
                </a:ln>
                <a:solidFill>
                  <a:srgbClr val="002060"/>
                </a:solidFill>
                <a:effectLst/>
                <a:latin typeface="Times New Roman" pitchFamily="18" charset="0"/>
                <a:ea typeface="Calibri" pitchFamily="34" charset="0"/>
                <a:cs typeface="Times New Roman" pitchFamily="18" charset="0"/>
              </a:rPr>
              <a:t>C above its melting point for casting. The alloy</a:t>
            </a:r>
            <a:r>
              <a:rPr kumimoji="0" lang="en-US" sz="1600" b="0" i="0" u="none" strike="noStrike" cap="none" normalizeH="0" baseline="0" dirty="0">
                <a:ln>
                  <a:noFill/>
                </a:ln>
                <a:solidFill>
                  <a:srgbClr val="002060"/>
                </a:solidFill>
                <a:effectLst/>
                <a:latin typeface="Calibri"/>
                <a:ea typeface="Calibri" pitchFamily="34" charset="0"/>
                <a:cs typeface="Times New Roman" pitchFamily="18" charset="0"/>
              </a:rPr>
              <a:t>’</a:t>
            </a:r>
            <a:r>
              <a:rPr kumimoji="0" lang="en-US" sz="1600" b="0" i="0" u="none" strike="noStrike" cap="none" normalizeH="0" baseline="0" dirty="0">
                <a:ln>
                  <a:noFill/>
                </a:ln>
                <a:solidFill>
                  <a:srgbClr val="002060"/>
                </a:solidFill>
                <a:effectLst/>
                <a:latin typeface="Times New Roman" pitchFamily="18" charset="0"/>
                <a:ea typeface="Calibri" pitchFamily="34" charset="0"/>
                <a:cs typeface="Times New Roman" pitchFamily="18" charset="0"/>
              </a:rPr>
              <a:t>s density = 7.5 g/cm</a:t>
            </a:r>
            <a:r>
              <a:rPr kumimoji="0" lang="en-US" sz="1600" b="0" i="0" u="none" strike="noStrike" cap="none" normalizeH="0" baseline="30000" dirty="0">
                <a:ln>
                  <a:noFill/>
                </a:ln>
                <a:solidFill>
                  <a:srgbClr val="002060"/>
                </a:solidFill>
                <a:effectLst/>
                <a:latin typeface="Times New Roman" pitchFamily="18" charset="0"/>
                <a:ea typeface="Calibri" pitchFamily="34" charset="0"/>
                <a:cs typeface="Times New Roman" pitchFamily="18" charset="0"/>
              </a:rPr>
              <a:t>3</a:t>
            </a:r>
            <a:r>
              <a:rPr kumimoji="0" lang="en-US" sz="1600" b="0" i="0" u="none" strike="noStrike" cap="none" normalizeH="0" baseline="0" dirty="0">
                <a:ln>
                  <a:noFill/>
                </a:ln>
                <a:solidFill>
                  <a:srgbClr val="002060"/>
                </a:solidFill>
                <a:effectLst/>
                <a:latin typeface="Times New Roman" pitchFamily="18" charset="0"/>
                <a:ea typeface="Calibri" pitchFamily="34" charset="0"/>
                <a:cs typeface="Times New Roman" pitchFamily="18" charset="0"/>
              </a:rPr>
              <a:t>, melting point = 800 </a:t>
            </a:r>
            <a:r>
              <a:rPr kumimoji="0" lang="en-US" sz="1600" b="0" i="0" u="none" strike="noStrike" cap="none" normalizeH="0" baseline="30000" dirty="0">
                <a:ln>
                  <a:noFill/>
                </a:ln>
                <a:solidFill>
                  <a:srgbClr val="002060"/>
                </a:solidFill>
                <a:effectLst/>
                <a:latin typeface="Times New Roman" pitchFamily="18" charset="0"/>
                <a:ea typeface="Calibri" pitchFamily="34" charset="0"/>
                <a:cs typeface="Times New Roman" pitchFamily="18" charset="0"/>
              </a:rPr>
              <a:t>o</a:t>
            </a:r>
            <a:r>
              <a:rPr kumimoji="0" lang="en-US" sz="1600" b="0" i="0" u="none" strike="noStrike" cap="none" normalizeH="0" baseline="0" dirty="0">
                <a:ln>
                  <a:noFill/>
                </a:ln>
                <a:solidFill>
                  <a:srgbClr val="002060"/>
                </a:solidFill>
                <a:effectLst/>
                <a:latin typeface="Times New Roman" pitchFamily="18" charset="0"/>
                <a:ea typeface="Calibri" pitchFamily="34" charset="0"/>
                <a:cs typeface="Times New Roman" pitchFamily="18" charset="0"/>
              </a:rPr>
              <a:t>C, specific heat = 0.33 J/</a:t>
            </a:r>
            <a:r>
              <a:rPr kumimoji="0" lang="en-US" sz="1600" b="0" i="0" u="none" strike="noStrike" cap="none" normalizeH="0" baseline="0" dirty="0" err="1">
                <a:ln>
                  <a:noFill/>
                </a:ln>
                <a:solidFill>
                  <a:srgbClr val="002060"/>
                </a:solidFill>
                <a:effectLst/>
                <a:latin typeface="Times New Roman" pitchFamily="18" charset="0"/>
                <a:ea typeface="Calibri" pitchFamily="34" charset="0"/>
                <a:cs typeface="Times New Roman" pitchFamily="18" charset="0"/>
              </a:rPr>
              <a:t>g</a:t>
            </a:r>
            <a:r>
              <a:rPr kumimoji="0" lang="en-US" sz="1600" b="0" i="0" u="none" strike="noStrike" cap="none" normalizeH="0" baseline="30000" dirty="0" err="1">
                <a:ln>
                  <a:noFill/>
                </a:ln>
                <a:solidFill>
                  <a:srgbClr val="002060"/>
                </a:solidFill>
                <a:effectLst/>
                <a:latin typeface="Times New Roman" pitchFamily="18" charset="0"/>
                <a:ea typeface="Calibri" pitchFamily="34" charset="0"/>
                <a:cs typeface="Times New Roman" pitchFamily="18" charset="0"/>
              </a:rPr>
              <a:t>o</a:t>
            </a:r>
            <a:r>
              <a:rPr kumimoji="0" lang="en-US" sz="1600" b="0" i="0" u="none" strike="noStrike" cap="none" normalizeH="0" baseline="0" dirty="0" err="1">
                <a:ln>
                  <a:noFill/>
                </a:ln>
                <a:solidFill>
                  <a:srgbClr val="002060"/>
                </a:solidFill>
                <a:effectLst/>
                <a:latin typeface="Times New Roman" pitchFamily="18" charset="0"/>
                <a:ea typeface="Calibri" pitchFamily="34" charset="0"/>
                <a:cs typeface="Times New Roman" pitchFamily="18" charset="0"/>
              </a:rPr>
              <a:t>C</a:t>
            </a:r>
            <a:r>
              <a:rPr kumimoji="0" lang="en-US" sz="1600" b="0" i="0" u="none" strike="noStrike" cap="none" normalizeH="0" baseline="0" dirty="0">
                <a:ln>
                  <a:noFill/>
                </a:ln>
                <a:solidFill>
                  <a:srgbClr val="002060"/>
                </a:solidFill>
                <a:effectLst/>
                <a:latin typeface="Times New Roman" pitchFamily="18" charset="0"/>
                <a:ea typeface="Calibri" pitchFamily="34" charset="0"/>
                <a:cs typeface="Times New Roman" pitchFamily="18" charset="0"/>
              </a:rPr>
              <a:t> in the solid state and 0.29 J/</a:t>
            </a:r>
            <a:r>
              <a:rPr kumimoji="0" lang="en-US" sz="1600" b="0" i="0" u="none" strike="noStrike" cap="none" normalizeH="0" baseline="0" dirty="0" err="1">
                <a:ln>
                  <a:noFill/>
                </a:ln>
                <a:solidFill>
                  <a:srgbClr val="002060"/>
                </a:solidFill>
                <a:effectLst/>
                <a:latin typeface="Times New Roman" pitchFamily="18" charset="0"/>
                <a:ea typeface="Calibri" pitchFamily="34" charset="0"/>
                <a:cs typeface="Times New Roman" pitchFamily="18" charset="0"/>
              </a:rPr>
              <a:t>g</a:t>
            </a:r>
            <a:r>
              <a:rPr kumimoji="0" lang="en-US" sz="1600" b="0" i="0" u="none" strike="noStrike" cap="none" normalizeH="0" baseline="30000" dirty="0" err="1">
                <a:ln>
                  <a:noFill/>
                </a:ln>
                <a:solidFill>
                  <a:srgbClr val="002060"/>
                </a:solidFill>
                <a:effectLst/>
                <a:latin typeface="Times New Roman" pitchFamily="18" charset="0"/>
                <a:ea typeface="Calibri" pitchFamily="34" charset="0"/>
                <a:cs typeface="Times New Roman" pitchFamily="18" charset="0"/>
              </a:rPr>
              <a:t>o</a:t>
            </a:r>
            <a:r>
              <a:rPr kumimoji="0" lang="en-US" sz="1600" b="0" i="0" u="none" strike="noStrike" cap="none" normalizeH="0" baseline="0" dirty="0" err="1">
                <a:ln>
                  <a:noFill/>
                </a:ln>
                <a:solidFill>
                  <a:srgbClr val="002060"/>
                </a:solidFill>
                <a:effectLst/>
                <a:latin typeface="Times New Roman" pitchFamily="18" charset="0"/>
                <a:ea typeface="Calibri" pitchFamily="34" charset="0"/>
                <a:cs typeface="Times New Roman" pitchFamily="18" charset="0"/>
              </a:rPr>
              <a:t>C</a:t>
            </a:r>
            <a:r>
              <a:rPr kumimoji="0" lang="en-US" sz="1600" b="0" i="0" u="none" strike="noStrike" cap="none" normalizeH="0" baseline="0" dirty="0">
                <a:ln>
                  <a:noFill/>
                </a:ln>
                <a:solidFill>
                  <a:srgbClr val="002060"/>
                </a:solidFill>
                <a:effectLst/>
                <a:latin typeface="Times New Roman" pitchFamily="18" charset="0"/>
                <a:ea typeface="Calibri" pitchFamily="34" charset="0"/>
                <a:cs typeface="Times New Roman" pitchFamily="18" charset="0"/>
              </a:rPr>
              <a:t> in the liquid state; and heat of fusion = 160 J/g. How much heat energy must be added to accomplish the heating, assuming no losses?</a:t>
            </a:r>
            <a:endParaRPr kumimoji="0" lang="en-US" sz="16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a:ln>
                <a:noFill/>
              </a:ln>
              <a:solidFill>
                <a:srgbClr val="FF0000"/>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a:ln>
                  <a:noFill/>
                </a:ln>
                <a:solidFill>
                  <a:srgbClr val="FF0000"/>
                </a:solidFill>
                <a:effectLst/>
                <a:latin typeface="Times New Roman" pitchFamily="18" charset="0"/>
                <a:ea typeface="Calibri" pitchFamily="34" charset="0"/>
                <a:cs typeface="Times New Roman" pitchFamily="18" charset="0"/>
              </a:rPr>
              <a:t>Solution:</a:t>
            </a:r>
            <a:r>
              <a:rPr kumimoji="0" lang="en-US" sz="16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endParaRPr kumimoji="0" lang="en-US" sz="16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We assume ambient temperature in the foundry = 25</a:t>
            </a:r>
            <a:r>
              <a:rPr kumimoji="0" lang="en-US" sz="1600" b="0" i="0" u="none" strike="noStrike" cap="none" normalizeH="0" baseline="30000" dirty="0">
                <a:ln>
                  <a:noFill/>
                </a:ln>
                <a:solidFill>
                  <a:schemeClr val="tx1"/>
                </a:solidFill>
                <a:effectLst/>
                <a:latin typeface="Times New Roman" pitchFamily="18" charset="0"/>
                <a:ea typeface="Calibri" pitchFamily="34" charset="0"/>
                <a:cs typeface="Times New Roman" pitchFamily="18" charset="0"/>
              </a:rPr>
              <a:t> o</a:t>
            </a:r>
            <a:r>
              <a:rPr kumimoji="0" lang="en-US" sz="16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C and that the density of the liquid and solid states of the metal are the same. Noting that one m</a:t>
            </a:r>
            <a:r>
              <a:rPr kumimoji="0" lang="en-US" sz="1600" b="0" i="0" u="none" strike="noStrike" cap="none" normalizeH="0" baseline="30000" dirty="0">
                <a:ln>
                  <a:noFill/>
                </a:ln>
                <a:solidFill>
                  <a:schemeClr val="tx1"/>
                </a:solidFill>
                <a:effectLst/>
                <a:latin typeface="Times New Roman" pitchFamily="18" charset="0"/>
                <a:ea typeface="Calibri" pitchFamily="34" charset="0"/>
                <a:cs typeface="Times New Roman" pitchFamily="18" charset="0"/>
              </a:rPr>
              <a:t>3</a:t>
            </a:r>
            <a:r>
              <a:rPr kumimoji="0" lang="en-US" sz="16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 10</a:t>
            </a:r>
            <a:r>
              <a:rPr kumimoji="0" lang="en-US" sz="1600" b="0" i="0" u="none" strike="noStrike" cap="none" normalizeH="0" baseline="30000" dirty="0">
                <a:ln>
                  <a:noFill/>
                </a:ln>
                <a:solidFill>
                  <a:schemeClr val="tx1"/>
                </a:solidFill>
                <a:effectLst/>
                <a:latin typeface="Times New Roman" pitchFamily="18" charset="0"/>
                <a:ea typeface="Calibri" pitchFamily="34" charset="0"/>
                <a:cs typeface="Times New Roman" pitchFamily="18" charset="0"/>
              </a:rPr>
              <a:t>6</a:t>
            </a:r>
            <a:r>
              <a:rPr kumimoji="0" lang="en-US" sz="16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cm</a:t>
            </a:r>
            <a:r>
              <a:rPr kumimoji="0" lang="en-US" sz="1600" b="0" i="0" u="none" strike="noStrike" cap="none" normalizeH="0" baseline="30000" dirty="0">
                <a:ln>
                  <a:noFill/>
                </a:ln>
                <a:solidFill>
                  <a:schemeClr val="tx1"/>
                </a:solidFill>
                <a:effectLst/>
                <a:latin typeface="Times New Roman" pitchFamily="18" charset="0"/>
                <a:ea typeface="Calibri" pitchFamily="34" charset="0"/>
                <a:cs typeface="Times New Roman" pitchFamily="18" charset="0"/>
              </a:rPr>
              <a:t>3</a:t>
            </a:r>
            <a:r>
              <a:rPr kumimoji="0" lang="en-US" sz="16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endParaRPr kumimoji="0" lang="en-US" sz="16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H = 7.5 (10</a:t>
            </a:r>
            <a:r>
              <a:rPr kumimoji="0" lang="en-US" sz="1600" b="0" i="0" u="none" strike="noStrike" cap="none" normalizeH="0" baseline="30000" dirty="0">
                <a:ln>
                  <a:noFill/>
                </a:ln>
                <a:solidFill>
                  <a:schemeClr val="tx1"/>
                </a:solidFill>
                <a:effectLst/>
                <a:latin typeface="Times New Roman" pitchFamily="18" charset="0"/>
                <a:ea typeface="Calibri" pitchFamily="34" charset="0"/>
                <a:cs typeface="Times New Roman" pitchFamily="18" charset="0"/>
              </a:rPr>
              <a:t>6</a:t>
            </a:r>
            <a:r>
              <a:rPr kumimoji="0" lang="en-US" sz="16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){0.33(800 -25) + 160 + 0.29(1000-800)} = 3335 (10</a:t>
            </a:r>
            <a:r>
              <a:rPr kumimoji="0" lang="en-US" sz="1600" b="0" i="0" u="none" strike="noStrike" cap="none" normalizeH="0" baseline="30000" dirty="0">
                <a:ln>
                  <a:noFill/>
                </a:ln>
                <a:solidFill>
                  <a:schemeClr val="tx1"/>
                </a:solidFill>
                <a:effectLst/>
                <a:latin typeface="Times New Roman" pitchFamily="18" charset="0"/>
                <a:ea typeface="Calibri" pitchFamily="34" charset="0"/>
                <a:cs typeface="Times New Roman" pitchFamily="18" charset="0"/>
              </a:rPr>
              <a:t>6</a:t>
            </a:r>
            <a:r>
              <a:rPr kumimoji="0" lang="en-US" sz="16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J</a:t>
            </a:r>
            <a:endParaRPr kumimoji="0" lang="en-US" sz="1600" b="0" i="0" u="none" strike="noStrike" cap="none" normalizeH="0" baseline="0" dirty="0">
              <a:ln>
                <a:noFill/>
              </a:ln>
              <a:solidFill>
                <a:schemeClr val="tx1"/>
              </a:solidFill>
              <a:effectLst/>
              <a:latin typeface="Arial" pitchFamily="34" charset="0"/>
              <a:cs typeface="Arial" pitchFamily="34" charset="0"/>
            </a:endParaRPr>
          </a:p>
        </p:txBody>
      </p:sp>
      <p:sp>
        <p:nvSpPr>
          <p:cNvPr id="5" name="Rectangle 4"/>
          <p:cNvSpPr/>
          <p:nvPr/>
        </p:nvSpPr>
        <p:spPr>
          <a:xfrm>
            <a:off x="228600" y="0"/>
            <a:ext cx="89154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Lecture 3                                                                             Dr.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 K.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pic>
        <p:nvPicPr>
          <p:cNvPr id="7" name="Picture 2"/>
          <p:cNvPicPr>
            <a:picLocks noChangeAspect="1" noChangeArrowheads="1"/>
          </p:cNvPicPr>
          <p:nvPr/>
        </p:nvPicPr>
        <p:blipFill>
          <a:blip r:embed="rId2" cstate="print"/>
          <a:srcRect l="10127"/>
          <a:stretch>
            <a:fillRect/>
          </a:stretch>
        </p:blipFill>
        <p:spPr bwMode="auto">
          <a:xfrm>
            <a:off x="457200" y="5791200"/>
            <a:ext cx="5410200" cy="3048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458200" y="6172200"/>
            <a:ext cx="457200" cy="457200"/>
          </a:xfrm>
          <a:solidFill>
            <a:srgbClr val="FF0000"/>
          </a:solidFill>
        </p:spPr>
        <p:txBody>
          <a:bodyPr/>
          <a:lstStyle/>
          <a:p>
            <a:fld id="{E2D0005A-0D7F-4CF1-BDB7-26AB72B8AE28}" type="slidenum">
              <a:rPr lang="en-US" smtClean="0">
                <a:solidFill>
                  <a:schemeClr val="tx1"/>
                </a:solidFill>
              </a:rPr>
              <a:pPr/>
              <a:t>3</a:t>
            </a:fld>
            <a:endParaRPr lang="en-US">
              <a:solidFill>
                <a:schemeClr val="tx1"/>
              </a:solidFill>
            </a:endParaRPr>
          </a:p>
        </p:txBody>
      </p:sp>
      <p:sp>
        <p:nvSpPr>
          <p:cNvPr id="25601" name="Rectangle 1"/>
          <p:cNvSpPr>
            <a:spLocks noChangeArrowheads="1"/>
          </p:cNvSpPr>
          <p:nvPr/>
        </p:nvSpPr>
        <p:spPr bwMode="auto">
          <a:xfrm>
            <a:off x="228600" y="457200"/>
            <a:ext cx="2937022"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n-US" sz="2000" b="1" i="1" strike="noStrike" cap="none" normalizeH="0" baseline="0" dirty="0">
                <a:ln>
                  <a:noFill/>
                </a:ln>
                <a:solidFill>
                  <a:srgbClr val="C00000"/>
                </a:solidFill>
                <a:effectLst/>
                <a:latin typeface="Times New Roman" pitchFamily="18" charset="0"/>
                <a:ea typeface="Calibri" pitchFamily="34" charset="0"/>
                <a:cs typeface="Times New Roman" pitchFamily="18" charset="0"/>
              </a:rPr>
              <a:t>Pouring the Molten Metal</a:t>
            </a:r>
            <a:endParaRPr kumimoji="0" lang="en-US" sz="2000" b="0" i="0" strike="noStrike" cap="none" normalizeH="0" baseline="0" dirty="0">
              <a:ln>
                <a:noFill/>
              </a:ln>
              <a:solidFill>
                <a:srgbClr val="C00000"/>
              </a:solidFill>
              <a:effectLst/>
              <a:latin typeface="Arial" pitchFamily="34" charset="0"/>
              <a:cs typeface="Arial" pitchFamily="34" charset="0"/>
            </a:endParaRPr>
          </a:p>
        </p:txBody>
      </p:sp>
      <p:sp>
        <p:nvSpPr>
          <p:cNvPr id="25602" name="Rectangle 2"/>
          <p:cNvSpPr>
            <a:spLocks noChangeArrowheads="1"/>
          </p:cNvSpPr>
          <p:nvPr/>
        </p:nvSpPr>
        <p:spPr bwMode="auto">
          <a:xfrm>
            <a:off x="152400" y="762000"/>
            <a:ext cx="8991600" cy="53553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0" lang="en-US" b="1" i="1" u="none" strike="noStrike" cap="none" normalizeH="0" baseline="0" dirty="0">
                <a:ln>
                  <a:noFill/>
                </a:ln>
                <a:solidFill>
                  <a:srgbClr val="FF0000"/>
                </a:solidFill>
                <a:effectLst/>
                <a:latin typeface="Calibri" pitchFamily="34" charset="0"/>
                <a:ea typeface="Calibri" pitchFamily="34" charset="0"/>
                <a:cs typeface="Times New Roman" pitchFamily="18" charset="0"/>
              </a:rPr>
              <a:t>Pouring</a:t>
            </a:r>
            <a:r>
              <a:rPr kumimoji="0" lang="en-US"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a:t>
            </a:r>
            <a:r>
              <a:rPr kumimoji="0" lang="en-US" b="0" i="1" u="none" strike="noStrike" cap="none" normalizeH="0" baseline="0" dirty="0">
                <a:ln>
                  <a:noFill/>
                </a:ln>
                <a:solidFill>
                  <a:srgbClr val="0070C0"/>
                </a:solidFill>
                <a:effectLst/>
                <a:latin typeface="Calibri" pitchFamily="34" charset="0"/>
                <a:ea typeface="Calibri" pitchFamily="34" charset="0"/>
                <a:cs typeface="Times New Roman" pitchFamily="18" charset="0"/>
              </a:rPr>
              <a:t>is the introduction of molten metal into the mold, including its flow through the gating system and into the cavity.</a:t>
            </a:r>
          </a:p>
          <a:p>
            <a:pPr lvl="0" algn="just"/>
            <a:r>
              <a:rPr lang="en-US" dirty="0">
                <a:latin typeface="Calibri" pitchFamily="34" charset="0"/>
              </a:rPr>
              <a:t>For this step to be successful, the metal must flow into all regions of the mold before solidifying. </a:t>
            </a:r>
            <a:r>
              <a:rPr lang="en-US" b="1" i="1" dirty="0">
                <a:solidFill>
                  <a:srgbClr val="FF0000"/>
                </a:solidFill>
                <a:latin typeface="Calibri" pitchFamily="34" charset="0"/>
              </a:rPr>
              <a:t>Factors affecting the fluidity of a molten metal during pouring into a mold cavity include: </a:t>
            </a:r>
          </a:p>
          <a:p>
            <a:pPr marL="342900" indent="-342900" algn="just">
              <a:buAutoNum type="arabicParenBoth"/>
            </a:pPr>
            <a:r>
              <a:rPr lang="en-US" dirty="0">
                <a:latin typeface="Calibri" pitchFamily="34" charset="0"/>
              </a:rPr>
              <a:t>pouring temperature, (2) pouring rate, and (3) turbulence. </a:t>
            </a:r>
          </a:p>
          <a:p>
            <a:pPr algn="just"/>
            <a:r>
              <a:rPr lang="en-US" b="1" i="1" dirty="0">
                <a:latin typeface="Calibri" pitchFamily="34" charset="0"/>
              </a:rPr>
              <a:t>1. </a:t>
            </a:r>
            <a:r>
              <a:rPr lang="en-US" b="1" i="1" dirty="0">
                <a:solidFill>
                  <a:srgbClr val="FF0000"/>
                </a:solidFill>
                <a:latin typeface="Calibri" pitchFamily="34" charset="0"/>
              </a:rPr>
              <a:t>pouring temperature</a:t>
            </a:r>
            <a:r>
              <a:rPr lang="en-US" b="1" i="1" dirty="0">
                <a:solidFill>
                  <a:srgbClr val="0070C0"/>
                </a:solidFill>
                <a:latin typeface="Calibri" pitchFamily="34" charset="0"/>
              </a:rPr>
              <a:t> </a:t>
            </a:r>
            <a:r>
              <a:rPr lang="en-US" i="1" dirty="0">
                <a:solidFill>
                  <a:srgbClr val="0070C0"/>
                </a:solidFill>
                <a:latin typeface="Calibri" pitchFamily="34" charset="0"/>
              </a:rPr>
              <a:t>is the temperature of the molten metal as it is introduced</a:t>
            </a:r>
          </a:p>
          <a:p>
            <a:pPr algn="just"/>
            <a:r>
              <a:rPr lang="en-US" i="1" dirty="0">
                <a:solidFill>
                  <a:srgbClr val="0070C0"/>
                </a:solidFill>
                <a:latin typeface="Calibri" pitchFamily="34" charset="0"/>
              </a:rPr>
              <a:t>into the mold. </a:t>
            </a:r>
          </a:p>
          <a:p>
            <a:pPr algn="just"/>
            <a:r>
              <a:rPr lang="en-US" dirty="0">
                <a:latin typeface="Calibri" pitchFamily="34" charset="0"/>
              </a:rPr>
              <a:t>The important thing here is the </a:t>
            </a:r>
            <a:r>
              <a:rPr lang="en-US" b="1" i="1" dirty="0">
                <a:solidFill>
                  <a:srgbClr val="FF0000"/>
                </a:solidFill>
                <a:latin typeface="Calibri" pitchFamily="34" charset="0"/>
              </a:rPr>
              <a:t>superheat</a:t>
            </a:r>
            <a:r>
              <a:rPr lang="en-US" dirty="0">
                <a:latin typeface="Calibri" pitchFamily="34" charset="0"/>
              </a:rPr>
              <a:t> </a:t>
            </a:r>
            <a:r>
              <a:rPr lang="en-US" b="1" i="1" dirty="0">
                <a:latin typeface="Calibri" pitchFamily="34" charset="0"/>
              </a:rPr>
              <a:t>which is the difference between the temperature at pouring and the temperature at which freezing begins </a:t>
            </a:r>
            <a:r>
              <a:rPr lang="en-US" dirty="0">
                <a:latin typeface="Calibri" pitchFamily="34" charset="0"/>
              </a:rPr>
              <a:t>(</a:t>
            </a:r>
            <a:r>
              <a:rPr lang="en-US" b="1" dirty="0">
                <a:latin typeface="Calibri" pitchFamily="34" charset="0"/>
              </a:rPr>
              <a:t>the melting point for a pure metal</a:t>
            </a:r>
          </a:p>
          <a:p>
            <a:pPr algn="just"/>
            <a:r>
              <a:rPr lang="en-US" b="1" dirty="0">
                <a:latin typeface="Calibri" pitchFamily="34" charset="0"/>
              </a:rPr>
              <a:t>or the </a:t>
            </a:r>
            <a:r>
              <a:rPr lang="en-US" b="1" dirty="0" err="1">
                <a:latin typeface="Calibri" pitchFamily="34" charset="0"/>
              </a:rPr>
              <a:t>liquidus</a:t>
            </a:r>
            <a:r>
              <a:rPr lang="en-US" b="1" dirty="0">
                <a:latin typeface="Calibri" pitchFamily="34" charset="0"/>
              </a:rPr>
              <a:t> temperature for an alloy</a:t>
            </a:r>
            <a:r>
              <a:rPr lang="en-US" dirty="0">
                <a:latin typeface="Calibri" pitchFamily="34" charset="0"/>
              </a:rPr>
              <a:t>). This term is also used for the amount of heat that must be removed from the molten metal between pouring and when solidification commences</a:t>
            </a:r>
          </a:p>
          <a:p>
            <a:pPr lvl="0" algn="just"/>
            <a:r>
              <a:rPr lang="en-US" b="1" i="1" dirty="0">
                <a:latin typeface="Calibri" pitchFamily="34" charset="0"/>
              </a:rPr>
              <a:t>2</a:t>
            </a:r>
            <a:r>
              <a:rPr lang="en-US" b="1" i="1" dirty="0">
                <a:solidFill>
                  <a:srgbClr val="FF0000"/>
                </a:solidFill>
                <a:latin typeface="Calibri" pitchFamily="34" charset="0"/>
              </a:rPr>
              <a:t>. Pouring</a:t>
            </a:r>
            <a:r>
              <a:rPr lang="en-US" dirty="0">
                <a:solidFill>
                  <a:srgbClr val="FF0000"/>
                </a:solidFill>
                <a:latin typeface="Calibri" pitchFamily="34" charset="0"/>
              </a:rPr>
              <a:t> </a:t>
            </a:r>
            <a:r>
              <a:rPr lang="en-US" b="1" i="1" dirty="0">
                <a:solidFill>
                  <a:srgbClr val="FF0000"/>
                </a:solidFill>
                <a:latin typeface="Calibri" pitchFamily="34" charset="0"/>
              </a:rPr>
              <a:t>rate</a:t>
            </a:r>
            <a:r>
              <a:rPr lang="en-US" dirty="0">
                <a:solidFill>
                  <a:srgbClr val="FF0000"/>
                </a:solidFill>
                <a:latin typeface="Calibri" pitchFamily="34" charset="0"/>
              </a:rPr>
              <a:t> </a:t>
            </a:r>
            <a:r>
              <a:rPr lang="en-US" i="1" dirty="0">
                <a:solidFill>
                  <a:srgbClr val="0070C0"/>
                </a:solidFill>
                <a:latin typeface="Calibri" pitchFamily="34" charset="0"/>
              </a:rPr>
              <a:t>refers to the volumetric rate at which the molten metal is poured into the mold. </a:t>
            </a:r>
          </a:p>
          <a:p>
            <a:pPr algn="just"/>
            <a:r>
              <a:rPr lang="en-US" dirty="0">
                <a:latin typeface="Calibri" pitchFamily="34" charset="0"/>
              </a:rPr>
              <a:t>If the rate is too slow, the metal will chill and freeze before filling the cavity. If the pouring rate is excessive, </a:t>
            </a:r>
            <a:r>
              <a:rPr lang="en-US" b="1" i="1" dirty="0">
                <a:latin typeface="Calibri" pitchFamily="34" charset="0"/>
              </a:rPr>
              <a:t>turbulence</a:t>
            </a:r>
            <a:r>
              <a:rPr lang="en-US" dirty="0">
                <a:latin typeface="Calibri" pitchFamily="34" charset="0"/>
              </a:rPr>
              <a:t> can become a serious problem.</a:t>
            </a:r>
          </a:p>
          <a:p>
            <a:endParaRPr lang="en-US" b="1" dirty="0">
              <a:latin typeface="Calibri" pitchFamily="34" charset="0"/>
            </a:endParaRPr>
          </a:p>
          <a:p>
            <a:r>
              <a:rPr lang="en-US" b="1" dirty="0">
                <a:latin typeface="Calibri" pitchFamily="34" charset="0"/>
              </a:rPr>
              <a:t>3.</a:t>
            </a:r>
            <a:r>
              <a:rPr lang="en-US" dirty="0">
                <a:latin typeface="Calibri" pitchFamily="34" charset="0"/>
              </a:rPr>
              <a:t> </a:t>
            </a:r>
            <a:r>
              <a:rPr lang="en-US" b="1" i="1" dirty="0">
                <a:solidFill>
                  <a:srgbClr val="FF0000"/>
                </a:solidFill>
                <a:latin typeface="Calibri" pitchFamily="34" charset="0"/>
              </a:rPr>
              <a:t>Turbulence</a:t>
            </a:r>
            <a:r>
              <a:rPr lang="en-US" dirty="0">
                <a:latin typeface="Calibri" pitchFamily="34" charset="0"/>
              </a:rPr>
              <a:t> </a:t>
            </a:r>
            <a:r>
              <a:rPr lang="en-US" i="1" dirty="0">
                <a:solidFill>
                  <a:srgbClr val="0070C0"/>
                </a:solidFill>
                <a:latin typeface="Calibri" pitchFamily="34" charset="0"/>
              </a:rPr>
              <a:t>in fluid flow is characterized by erratic variations in the magnitude and direction of the velocity throughout the fluid.</a:t>
            </a:r>
          </a:p>
        </p:txBody>
      </p:sp>
      <p:sp>
        <p:nvSpPr>
          <p:cNvPr id="5" name="Rectangle 4"/>
          <p:cNvSpPr/>
          <p:nvPr/>
        </p:nvSpPr>
        <p:spPr>
          <a:xfrm>
            <a:off x="228600" y="0"/>
            <a:ext cx="89154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Lecture 3                                                                             Dr.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 K.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382000" y="6172200"/>
            <a:ext cx="457200" cy="457200"/>
          </a:xfrm>
          <a:solidFill>
            <a:srgbClr val="FF0000"/>
          </a:solidFill>
        </p:spPr>
        <p:txBody>
          <a:bodyPr/>
          <a:lstStyle/>
          <a:p>
            <a:fld id="{E2D0005A-0D7F-4CF1-BDB7-26AB72B8AE28}" type="slidenum">
              <a:rPr lang="en-US" smtClean="0">
                <a:solidFill>
                  <a:schemeClr val="tx1"/>
                </a:solidFill>
                <a:latin typeface="Calibri" pitchFamily="34" charset="0"/>
              </a:rPr>
              <a:pPr/>
              <a:t>4</a:t>
            </a:fld>
            <a:endParaRPr lang="en-US">
              <a:solidFill>
                <a:schemeClr val="tx1"/>
              </a:solidFill>
              <a:latin typeface="Calibri" pitchFamily="34" charset="0"/>
            </a:endParaRPr>
          </a:p>
        </p:txBody>
      </p:sp>
      <p:sp>
        <p:nvSpPr>
          <p:cNvPr id="3" name="Rectangle 2"/>
          <p:cNvSpPr/>
          <p:nvPr/>
        </p:nvSpPr>
        <p:spPr>
          <a:xfrm>
            <a:off x="228600" y="457200"/>
            <a:ext cx="8763000" cy="1754326"/>
          </a:xfrm>
          <a:prstGeom prst="rect">
            <a:avLst/>
          </a:prstGeom>
        </p:spPr>
        <p:txBody>
          <a:bodyPr wrap="square">
            <a:spAutoFit/>
          </a:bodyPr>
          <a:lstStyle/>
          <a:p>
            <a:pPr lvl="0" algn="just"/>
            <a:r>
              <a:rPr lang="en-US" b="1" i="1" dirty="0">
                <a:solidFill>
                  <a:srgbClr val="FF0000"/>
                </a:solidFill>
                <a:latin typeface="Calibri" pitchFamily="34" charset="0"/>
              </a:rPr>
              <a:t>Turbulent</a:t>
            </a:r>
            <a:r>
              <a:rPr lang="en-US" dirty="0">
                <a:latin typeface="Calibri" pitchFamily="34" charset="0"/>
              </a:rPr>
              <a:t> flow should be avoided during pouring for </a:t>
            </a:r>
            <a:r>
              <a:rPr lang="en-US" b="1" dirty="0">
                <a:solidFill>
                  <a:srgbClr val="FF0000"/>
                </a:solidFill>
                <a:latin typeface="Calibri" pitchFamily="34" charset="0"/>
              </a:rPr>
              <a:t>several reasons</a:t>
            </a:r>
            <a:r>
              <a:rPr lang="en-US" dirty="0">
                <a:latin typeface="Calibri" pitchFamily="34" charset="0"/>
              </a:rPr>
              <a:t>:</a:t>
            </a:r>
          </a:p>
          <a:p>
            <a:pPr algn="just"/>
            <a:r>
              <a:rPr lang="en-US" dirty="0">
                <a:latin typeface="Calibri" pitchFamily="34" charset="0"/>
              </a:rPr>
              <a:t>1. It tends to accelerate the formation of metal oxides, thus degrading the quality of the casting. </a:t>
            </a:r>
          </a:p>
          <a:p>
            <a:pPr algn="just"/>
            <a:r>
              <a:rPr lang="en-US" dirty="0">
                <a:latin typeface="Calibri" pitchFamily="34" charset="0"/>
              </a:rPr>
              <a:t>2. It aggravates Mold erosion, the gradual wearing away of the mold surfaces due to impact of the flowing molten metal. </a:t>
            </a:r>
          </a:p>
          <a:p>
            <a:pPr algn="just"/>
            <a:r>
              <a:rPr lang="en-US" dirty="0">
                <a:latin typeface="Calibri" pitchFamily="34" charset="0"/>
              </a:rPr>
              <a:t>3. The geometry of the cast part is affected when the erosion is occurred in the main cavity.</a:t>
            </a:r>
          </a:p>
        </p:txBody>
      </p:sp>
      <p:sp>
        <p:nvSpPr>
          <p:cNvPr id="5" name="Rectangle 4"/>
          <p:cNvSpPr/>
          <p:nvPr/>
        </p:nvSpPr>
        <p:spPr>
          <a:xfrm>
            <a:off x="304800" y="2209800"/>
            <a:ext cx="8839200" cy="923330"/>
          </a:xfrm>
          <a:prstGeom prst="rect">
            <a:avLst/>
          </a:prstGeom>
        </p:spPr>
        <p:txBody>
          <a:bodyPr wrap="square">
            <a:spAutoFit/>
          </a:bodyPr>
          <a:lstStyle/>
          <a:p>
            <a:pPr algn="just"/>
            <a:r>
              <a:rPr lang="en-US" b="1" dirty="0">
                <a:solidFill>
                  <a:srgbClr val="C00000"/>
                </a:solidFill>
                <a:latin typeface="Calibri" pitchFamily="34" charset="0"/>
              </a:rPr>
              <a:t>ENGINEERING ANALYSIS OF POURING</a:t>
            </a:r>
          </a:p>
          <a:p>
            <a:pPr algn="just"/>
            <a:r>
              <a:rPr lang="en-US" dirty="0">
                <a:latin typeface="Calibri" pitchFamily="34" charset="0"/>
              </a:rPr>
              <a:t>There are several relationships that govern </a:t>
            </a:r>
            <a:r>
              <a:rPr lang="en-US" b="1" dirty="0">
                <a:solidFill>
                  <a:srgbClr val="FF0000"/>
                </a:solidFill>
                <a:latin typeface="Calibri" pitchFamily="34" charset="0"/>
              </a:rPr>
              <a:t>the flow of liquid metal </a:t>
            </a:r>
            <a:r>
              <a:rPr lang="en-US" dirty="0">
                <a:latin typeface="Calibri" pitchFamily="34" charset="0"/>
              </a:rPr>
              <a:t>through the gating system and into the mold. An important relationship is</a:t>
            </a:r>
            <a:r>
              <a:rPr lang="en-US" b="1" i="1" dirty="0">
                <a:latin typeface="Calibri" pitchFamily="34" charset="0"/>
              </a:rPr>
              <a:t> Bernoulli’s theorem</a:t>
            </a:r>
            <a:r>
              <a:rPr lang="en-US" dirty="0">
                <a:latin typeface="Calibri" pitchFamily="34" charset="0"/>
              </a:rPr>
              <a:t>:</a:t>
            </a:r>
            <a:endParaRPr lang="en-US" b="1" dirty="0">
              <a:solidFill>
                <a:srgbClr val="C00000"/>
              </a:solidFill>
              <a:latin typeface="Calibri" pitchFamily="34" charset="0"/>
            </a:endParaRPr>
          </a:p>
        </p:txBody>
      </p:sp>
      <p:sp>
        <p:nvSpPr>
          <p:cNvPr id="7" name="Rectangle 6"/>
          <p:cNvSpPr/>
          <p:nvPr/>
        </p:nvSpPr>
        <p:spPr>
          <a:xfrm>
            <a:off x="228600" y="3124200"/>
            <a:ext cx="3776034" cy="923330"/>
          </a:xfrm>
          <a:prstGeom prst="rect">
            <a:avLst/>
          </a:prstGeom>
        </p:spPr>
        <p:txBody>
          <a:bodyPr wrap="none">
            <a:spAutoFit/>
          </a:bodyPr>
          <a:lstStyle/>
          <a:p>
            <a:r>
              <a:rPr lang="en-US" dirty="0">
                <a:latin typeface="Calibri" pitchFamily="34" charset="0"/>
              </a:rPr>
              <a:t>h= head</a:t>
            </a:r>
          </a:p>
          <a:p>
            <a:r>
              <a:rPr lang="en-US" i="1" dirty="0">
                <a:latin typeface="Calibri" pitchFamily="34" charset="0"/>
                <a:cs typeface="Times New Roman" pitchFamily="18" charset="0"/>
              </a:rPr>
              <a:t>v</a:t>
            </a:r>
            <a:r>
              <a:rPr lang="en-US" dirty="0">
                <a:latin typeface="Calibri" pitchFamily="34" charset="0"/>
              </a:rPr>
              <a:t> = flow velocity</a:t>
            </a:r>
          </a:p>
          <a:p>
            <a:r>
              <a:rPr lang="en-US" dirty="0">
                <a:latin typeface="Calibri" pitchFamily="34" charset="0"/>
              </a:rPr>
              <a:t>g = gravitational acceleration constant</a:t>
            </a:r>
          </a:p>
        </p:txBody>
      </p:sp>
      <p:sp>
        <p:nvSpPr>
          <p:cNvPr id="9" name="Rectangle 8"/>
          <p:cNvSpPr/>
          <p:nvPr/>
        </p:nvSpPr>
        <p:spPr>
          <a:xfrm>
            <a:off x="228600" y="3962400"/>
            <a:ext cx="8686800" cy="2441694"/>
          </a:xfrm>
          <a:prstGeom prst="rect">
            <a:avLst/>
          </a:prstGeom>
        </p:spPr>
        <p:txBody>
          <a:bodyPr wrap="square">
            <a:spAutoFit/>
          </a:bodyPr>
          <a:lstStyle/>
          <a:p>
            <a:pPr algn="just"/>
            <a:r>
              <a:rPr lang="en-US" dirty="0">
                <a:latin typeface="Calibri" pitchFamily="34" charset="0"/>
              </a:rPr>
              <a:t>Another relationship of importance during pouring is the </a:t>
            </a:r>
            <a:r>
              <a:rPr lang="en-US" b="1" i="1" dirty="0">
                <a:latin typeface="Calibri" pitchFamily="34" charset="0"/>
              </a:rPr>
              <a:t>continuity law</a:t>
            </a:r>
            <a:r>
              <a:rPr lang="en-US" dirty="0">
                <a:latin typeface="Calibri" pitchFamily="34" charset="0"/>
              </a:rPr>
              <a:t>, which states that the </a:t>
            </a:r>
            <a:r>
              <a:rPr lang="en-US" b="1" dirty="0">
                <a:solidFill>
                  <a:srgbClr val="FF0000"/>
                </a:solidFill>
                <a:latin typeface="Calibri" pitchFamily="34" charset="0"/>
              </a:rPr>
              <a:t>volume rate of flow </a:t>
            </a:r>
            <a:r>
              <a:rPr lang="en-US" dirty="0">
                <a:latin typeface="Calibri" pitchFamily="34" charset="0"/>
              </a:rPr>
              <a:t>remains constant throughout the liquid.</a:t>
            </a:r>
          </a:p>
          <a:p>
            <a:pPr algn="just"/>
            <a:endParaRPr lang="en-US" sz="800" b="1" dirty="0">
              <a:latin typeface="Calibri" pitchFamily="34" charset="0"/>
            </a:endParaRPr>
          </a:p>
          <a:p>
            <a:pPr algn="just"/>
            <a:r>
              <a:rPr lang="en-US" b="1" dirty="0">
                <a:latin typeface="Times New Roman" pitchFamily="18" charset="0"/>
                <a:cs typeface="Times New Roman" pitchFamily="18" charset="0"/>
              </a:rPr>
              <a:t>Q = </a:t>
            </a:r>
            <a:r>
              <a:rPr lang="en-US" b="1" i="1" dirty="0">
                <a:latin typeface="Times New Roman" pitchFamily="18" charset="0"/>
                <a:cs typeface="Times New Roman" pitchFamily="18" charset="0"/>
              </a:rPr>
              <a:t>v</a:t>
            </a:r>
            <a:r>
              <a:rPr lang="en-US" b="1" baseline="-25000" dirty="0">
                <a:latin typeface="Times New Roman" pitchFamily="18" charset="0"/>
                <a:cs typeface="Times New Roman" pitchFamily="18" charset="0"/>
              </a:rPr>
              <a:t>1</a:t>
            </a:r>
            <a:r>
              <a:rPr lang="en-US" b="1" dirty="0">
                <a:latin typeface="Times New Roman" pitchFamily="18" charset="0"/>
                <a:cs typeface="Times New Roman" pitchFamily="18" charset="0"/>
              </a:rPr>
              <a:t> A</a:t>
            </a:r>
            <a:r>
              <a:rPr lang="en-US" b="1" baseline="-25000" dirty="0">
                <a:latin typeface="Times New Roman" pitchFamily="18" charset="0"/>
                <a:cs typeface="Times New Roman" pitchFamily="18" charset="0"/>
              </a:rPr>
              <a:t>1</a:t>
            </a:r>
            <a:r>
              <a:rPr lang="en-US" b="1" dirty="0">
                <a:latin typeface="Times New Roman" pitchFamily="18" charset="0"/>
                <a:cs typeface="Times New Roman" pitchFamily="18" charset="0"/>
              </a:rPr>
              <a:t> = </a:t>
            </a:r>
            <a:r>
              <a:rPr lang="en-US" b="1" i="1" dirty="0">
                <a:latin typeface="Times New Roman" pitchFamily="18" charset="0"/>
                <a:cs typeface="Times New Roman" pitchFamily="18" charset="0"/>
              </a:rPr>
              <a:t>v</a:t>
            </a:r>
            <a:r>
              <a:rPr lang="en-US" b="1" baseline="-25000" dirty="0">
                <a:latin typeface="Times New Roman" pitchFamily="18" charset="0"/>
                <a:cs typeface="Times New Roman" pitchFamily="18" charset="0"/>
              </a:rPr>
              <a:t>2</a:t>
            </a:r>
            <a:r>
              <a:rPr lang="en-US" b="1" dirty="0">
                <a:latin typeface="Times New Roman" pitchFamily="18" charset="0"/>
                <a:cs typeface="Times New Roman" pitchFamily="18" charset="0"/>
              </a:rPr>
              <a:t>A</a:t>
            </a:r>
            <a:r>
              <a:rPr lang="en-US" b="1" baseline="-25000" dirty="0">
                <a:latin typeface="Times New Roman" pitchFamily="18" charset="0"/>
                <a:cs typeface="Times New Roman" pitchFamily="18" charset="0"/>
              </a:rPr>
              <a:t>2</a:t>
            </a:r>
          </a:p>
          <a:p>
            <a:pPr algn="just"/>
            <a:endParaRPr lang="en-US" sz="800" dirty="0">
              <a:latin typeface="Calibri" pitchFamily="34" charset="0"/>
            </a:endParaRPr>
          </a:p>
          <a:p>
            <a:pPr algn="just"/>
            <a:r>
              <a:rPr lang="en-US" dirty="0">
                <a:latin typeface="Calibri" pitchFamily="34" charset="0"/>
              </a:rPr>
              <a:t>where Q = volumetric flow rate; v = velocity cm</a:t>
            </a:r>
            <a:r>
              <a:rPr lang="en-US" baseline="30000" dirty="0">
                <a:latin typeface="Calibri" pitchFamily="34" charset="0"/>
              </a:rPr>
              <a:t>3</a:t>
            </a:r>
            <a:r>
              <a:rPr lang="en-US" dirty="0">
                <a:latin typeface="Calibri" pitchFamily="34" charset="0"/>
              </a:rPr>
              <a:t>/s ; as before; A = cross sectional area of the liquid, cm</a:t>
            </a:r>
            <a:r>
              <a:rPr lang="en-US" baseline="30000" dirty="0">
                <a:latin typeface="Calibri" pitchFamily="34" charset="0"/>
              </a:rPr>
              <a:t>2</a:t>
            </a:r>
            <a:r>
              <a:rPr lang="en-US" dirty="0">
                <a:latin typeface="Calibri" pitchFamily="34" charset="0"/>
              </a:rPr>
              <a:t> ; and the subscripts refer to any two points in the flow system. Thus, an increase in area results in a decrease in velocity, and vice versa.</a:t>
            </a:r>
          </a:p>
          <a:p>
            <a:pPr algn="just"/>
            <a:r>
              <a:rPr lang="en-US" b="1" dirty="0">
                <a:solidFill>
                  <a:srgbClr val="FF0000"/>
                </a:solidFill>
                <a:latin typeface="Calibri" pitchFamily="34" charset="0"/>
              </a:rPr>
              <a:t>The time </a:t>
            </a:r>
            <a:r>
              <a:rPr lang="en-US" dirty="0">
                <a:latin typeface="Calibri" pitchFamily="34" charset="0"/>
              </a:rPr>
              <a:t>required to fill a mold cavity of volume </a:t>
            </a:r>
            <a:r>
              <a:rPr lang="en-US" b="1" dirty="0">
                <a:latin typeface="Calibri" pitchFamily="34" charset="0"/>
              </a:rPr>
              <a:t>V </a:t>
            </a:r>
            <a:r>
              <a:rPr lang="en-US" dirty="0">
                <a:latin typeface="Calibri" pitchFamily="34" charset="0"/>
              </a:rPr>
              <a:t>is calculated from:</a:t>
            </a:r>
          </a:p>
          <a:p>
            <a:endParaRPr lang="en-US" sz="1600" b="1" baseline="-25000" dirty="0">
              <a:latin typeface="Calibri" pitchFamily="34" charset="0"/>
            </a:endParaRPr>
          </a:p>
        </p:txBody>
      </p:sp>
      <p:sp>
        <p:nvSpPr>
          <p:cNvPr id="26630" name="Rectangle 6"/>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latin typeface="Calibri" pitchFamily="34" charset="0"/>
            </a:endParaRPr>
          </a:p>
        </p:txBody>
      </p:sp>
      <p:sp>
        <p:nvSpPr>
          <p:cNvPr id="26632" name="Rectangle 8"/>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latin typeface="Calibri" pitchFamily="34" charset="0"/>
            </a:endParaRPr>
          </a:p>
        </p:txBody>
      </p:sp>
      <p:sp>
        <p:nvSpPr>
          <p:cNvPr id="26634" name="Rectangle 10"/>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latin typeface="Calibri" pitchFamily="34" charset="0"/>
            </a:endParaRPr>
          </a:p>
        </p:txBody>
      </p:sp>
      <p:pic>
        <p:nvPicPr>
          <p:cNvPr id="26633" name="Picture 9"/>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657600" y="3124200"/>
            <a:ext cx="1600200" cy="457200"/>
          </a:xfrm>
          <a:prstGeom prst="rect">
            <a:avLst/>
          </a:prstGeom>
          <a:noFill/>
        </p:spPr>
      </p:pic>
      <p:sp>
        <p:nvSpPr>
          <p:cNvPr id="26635" name="Rectangle 11"/>
          <p:cNvSpPr>
            <a:spLocks noChangeArrowheads="1"/>
          </p:cNvSpPr>
          <p:nvPr/>
        </p:nvSpPr>
        <p:spPr bwMode="auto">
          <a:xfrm>
            <a:off x="0" y="834509"/>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Calibri" pitchFamily="34" charset="0"/>
              <a:cs typeface="Arial" pitchFamily="34" charset="0"/>
            </a:endParaRPr>
          </a:p>
        </p:txBody>
      </p:sp>
      <p:sp>
        <p:nvSpPr>
          <p:cNvPr id="26637" name="Rectangle 13"/>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latin typeface="Calibri" pitchFamily="34" charset="0"/>
            </a:endParaRPr>
          </a:p>
        </p:txBody>
      </p:sp>
      <p:pic>
        <p:nvPicPr>
          <p:cNvPr id="26636" name="Picture 1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81000" y="6172200"/>
            <a:ext cx="1447800" cy="457200"/>
          </a:xfrm>
          <a:prstGeom prst="rect">
            <a:avLst/>
          </a:prstGeom>
          <a:noFill/>
        </p:spPr>
      </p:pic>
      <p:sp>
        <p:nvSpPr>
          <p:cNvPr id="14" name="Rectangle 13"/>
          <p:cNvSpPr/>
          <p:nvPr/>
        </p:nvSpPr>
        <p:spPr>
          <a:xfrm>
            <a:off x="228600" y="0"/>
            <a:ext cx="89154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Lecture 3                                                                          Dr.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 K.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382000" y="6172200"/>
            <a:ext cx="457200" cy="457200"/>
          </a:xfrm>
          <a:solidFill>
            <a:srgbClr val="FF0000"/>
          </a:solidFill>
        </p:spPr>
        <p:txBody>
          <a:bodyPr/>
          <a:lstStyle/>
          <a:p>
            <a:fld id="{E2D0005A-0D7F-4CF1-BDB7-26AB72B8AE28}" type="slidenum">
              <a:rPr lang="en-US" smtClean="0">
                <a:solidFill>
                  <a:schemeClr val="tx1"/>
                </a:solidFill>
                <a:latin typeface="Calibri" pitchFamily="34" charset="0"/>
              </a:rPr>
              <a:pPr/>
              <a:t>5</a:t>
            </a:fld>
            <a:endParaRPr lang="en-US">
              <a:solidFill>
                <a:schemeClr val="tx1"/>
              </a:solidFill>
              <a:latin typeface="Calibri" pitchFamily="34" charset="0"/>
            </a:endParaRPr>
          </a:p>
        </p:txBody>
      </p:sp>
      <p:sp>
        <p:nvSpPr>
          <p:cNvPr id="27662" name="Rectangle 14"/>
          <p:cNvSpPr>
            <a:spLocks noChangeArrowheads="1"/>
          </p:cNvSpPr>
          <p:nvPr/>
        </p:nvSpPr>
        <p:spPr bwMode="auto">
          <a:xfrm>
            <a:off x="304800" y="609600"/>
            <a:ext cx="88392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rgbClr val="FF0000"/>
                </a:solidFill>
                <a:effectLst/>
                <a:latin typeface="Calibri" pitchFamily="34" charset="0"/>
                <a:ea typeface="Calibri" pitchFamily="34" charset="0"/>
                <a:cs typeface="Times New Roman" pitchFamily="18" charset="0"/>
              </a:rPr>
              <a:t>Example:</a:t>
            </a:r>
            <a:endParaRPr kumimoji="0" lang="en-US" sz="1600" b="0" i="0" u="none" strike="noStrike" cap="none" normalizeH="0" baseline="0" dirty="0">
              <a:ln>
                <a:noFill/>
              </a:ln>
              <a:solidFill>
                <a:schemeClr val="tx1"/>
              </a:solidFill>
              <a:effectLst/>
              <a:latin typeface="Calibri"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Calibri" pitchFamily="34" charset="0"/>
                <a:ea typeface="Calibri" pitchFamily="34" charset="0"/>
                <a:cs typeface="Times New Roman" pitchFamily="18" charset="0"/>
              </a:rPr>
              <a:t>A mold </a:t>
            </a:r>
            <a:r>
              <a:rPr kumimoji="0" lang="en-US" sz="1600" b="0" i="0" u="none" strike="noStrike" cap="none" normalizeH="0" baseline="0" dirty="0" err="1">
                <a:ln>
                  <a:noFill/>
                </a:ln>
                <a:solidFill>
                  <a:srgbClr val="002060"/>
                </a:solidFill>
                <a:effectLst/>
                <a:latin typeface="Calibri" pitchFamily="34" charset="0"/>
                <a:ea typeface="Calibri" pitchFamily="34" charset="0"/>
                <a:cs typeface="Times New Roman" pitchFamily="18" charset="0"/>
              </a:rPr>
              <a:t>sprue</a:t>
            </a:r>
            <a:r>
              <a:rPr kumimoji="0" lang="en-US" sz="1600" b="0" i="0" u="none" strike="noStrike" cap="none" normalizeH="0" baseline="0" dirty="0">
                <a:ln>
                  <a:noFill/>
                </a:ln>
                <a:solidFill>
                  <a:srgbClr val="002060"/>
                </a:solidFill>
                <a:effectLst/>
                <a:latin typeface="Calibri" pitchFamily="34" charset="0"/>
                <a:ea typeface="Calibri" pitchFamily="34" charset="0"/>
                <a:cs typeface="Times New Roman" pitchFamily="18" charset="0"/>
              </a:rPr>
              <a:t> is 20 cm long, and the cross-sectional area at its base is 2.5 cm</a:t>
            </a:r>
            <a:r>
              <a:rPr kumimoji="0" lang="en-US" sz="1600" b="0" i="0" u="none" strike="noStrike" cap="none" normalizeH="0" baseline="30000" dirty="0">
                <a:ln>
                  <a:noFill/>
                </a:ln>
                <a:solidFill>
                  <a:srgbClr val="002060"/>
                </a:solidFill>
                <a:effectLst/>
                <a:latin typeface="Calibri" pitchFamily="34" charset="0"/>
                <a:ea typeface="Calibri" pitchFamily="34" charset="0"/>
                <a:cs typeface="Times New Roman" pitchFamily="18" charset="0"/>
              </a:rPr>
              <a:t>2</a:t>
            </a:r>
            <a:r>
              <a:rPr kumimoji="0" lang="en-US" sz="1600" b="0" i="0" u="none" strike="noStrike" cap="none" normalizeH="0" baseline="0" dirty="0">
                <a:ln>
                  <a:noFill/>
                </a:ln>
                <a:solidFill>
                  <a:srgbClr val="002060"/>
                </a:solidFill>
                <a:effectLst/>
                <a:latin typeface="Calibri" pitchFamily="34" charset="0"/>
                <a:ea typeface="Calibri" pitchFamily="34" charset="0"/>
                <a:cs typeface="Times New Roman" pitchFamily="18" charset="0"/>
              </a:rPr>
              <a:t>. The </a:t>
            </a:r>
            <a:r>
              <a:rPr kumimoji="0" lang="en-US" sz="1600" b="0" i="0" u="none" strike="noStrike" cap="none" normalizeH="0" baseline="0" dirty="0" err="1">
                <a:ln>
                  <a:noFill/>
                </a:ln>
                <a:solidFill>
                  <a:srgbClr val="002060"/>
                </a:solidFill>
                <a:effectLst/>
                <a:latin typeface="Calibri" pitchFamily="34" charset="0"/>
                <a:ea typeface="Calibri" pitchFamily="34" charset="0"/>
                <a:cs typeface="Times New Roman" pitchFamily="18" charset="0"/>
              </a:rPr>
              <a:t>sprue</a:t>
            </a:r>
            <a:r>
              <a:rPr kumimoji="0" lang="en-US" sz="1600" b="0" i="0" u="none" strike="noStrike" cap="none" normalizeH="0" baseline="0" dirty="0">
                <a:ln>
                  <a:noFill/>
                </a:ln>
                <a:solidFill>
                  <a:srgbClr val="002060"/>
                </a:solidFill>
                <a:effectLst/>
                <a:latin typeface="Calibri" pitchFamily="34" charset="0"/>
                <a:ea typeface="Calibri" pitchFamily="34" charset="0"/>
                <a:cs typeface="Times New Roman" pitchFamily="18" charset="0"/>
              </a:rPr>
              <a:t> feeds a horizontal runner leading into a mold cavity whose volume is 1560 cm</a:t>
            </a:r>
            <a:r>
              <a:rPr kumimoji="0" lang="en-US" sz="1600" b="0" i="0" u="none" strike="noStrike" cap="none" normalizeH="0" baseline="30000" dirty="0">
                <a:ln>
                  <a:noFill/>
                </a:ln>
                <a:solidFill>
                  <a:srgbClr val="002060"/>
                </a:solidFill>
                <a:effectLst/>
                <a:latin typeface="Calibri" pitchFamily="34" charset="0"/>
                <a:ea typeface="Calibri" pitchFamily="34" charset="0"/>
                <a:cs typeface="Times New Roman" pitchFamily="18" charset="0"/>
              </a:rPr>
              <a:t>3</a:t>
            </a:r>
            <a:r>
              <a:rPr kumimoji="0" lang="en-US" sz="1600" b="0" i="0" u="none" strike="noStrike" cap="none" normalizeH="0" baseline="0" dirty="0">
                <a:ln>
                  <a:noFill/>
                </a:ln>
                <a:solidFill>
                  <a:srgbClr val="002060"/>
                </a:solidFill>
                <a:effectLst/>
                <a:latin typeface="Calibri" pitchFamily="34" charset="0"/>
                <a:ea typeface="Calibri" pitchFamily="34" charset="0"/>
                <a:cs typeface="Times New Roman" pitchFamily="18" charset="0"/>
              </a:rPr>
              <a:t>. Determine: (a) velocity of the molten metal at the base of the </a:t>
            </a:r>
            <a:r>
              <a:rPr kumimoji="0" lang="en-US" sz="1600" b="0" i="0" u="none" strike="noStrike" cap="none" normalizeH="0" baseline="0" dirty="0" err="1">
                <a:ln>
                  <a:noFill/>
                </a:ln>
                <a:solidFill>
                  <a:srgbClr val="002060"/>
                </a:solidFill>
                <a:effectLst/>
                <a:latin typeface="Calibri" pitchFamily="34" charset="0"/>
                <a:ea typeface="Calibri" pitchFamily="34" charset="0"/>
                <a:cs typeface="Times New Roman" pitchFamily="18" charset="0"/>
              </a:rPr>
              <a:t>sprue</a:t>
            </a:r>
            <a:r>
              <a:rPr kumimoji="0" lang="en-US" sz="1600" b="0" i="0" u="none" strike="noStrike" cap="none" normalizeH="0" baseline="0" dirty="0">
                <a:ln>
                  <a:noFill/>
                </a:ln>
                <a:solidFill>
                  <a:srgbClr val="002060"/>
                </a:solidFill>
                <a:effectLst/>
                <a:latin typeface="Calibri" pitchFamily="34" charset="0"/>
                <a:ea typeface="Calibri" pitchFamily="34" charset="0"/>
                <a:cs typeface="Times New Roman" pitchFamily="18" charset="0"/>
              </a:rPr>
              <a:t>, (b) volume rate of flow, and (c) time to fill the mold.</a:t>
            </a:r>
            <a:endParaRPr kumimoji="0" lang="en-US" sz="1600" b="0" i="0" u="none" strike="noStrike" cap="none" normalizeH="0" baseline="0" dirty="0">
              <a:ln>
                <a:noFill/>
              </a:ln>
              <a:solidFill>
                <a:schemeClr val="tx1"/>
              </a:solidFill>
              <a:effectLst/>
              <a:latin typeface="Calibri"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a:ln>
                  <a:noFill/>
                </a:ln>
                <a:solidFill>
                  <a:srgbClr val="FF0000"/>
                </a:solidFill>
                <a:effectLst/>
                <a:latin typeface="Calibri" pitchFamily="34" charset="0"/>
                <a:ea typeface="Calibri" pitchFamily="34" charset="0"/>
                <a:cs typeface="Times New Roman" pitchFamily="18" charset="0"/>
              </a:rPr>
              <a:t>Solution:</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a:t>
            </a:r>
            <a:endParaRPr kumimoji="0" lang="en-US" sz="1600" b="0" i="0" u="none" strike="noStrike" cap="none" normalizeH="0" baseline="0" dirty="0">
              <a:ln>
                <a:noFill/>
              </a:ln>
              <a:solidFill>
                <a:schemeClr val="tx1"/>
              </a:solidFill>
              <a:effectLst/>
              <a:latin typeface="Calibri"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(a) The velocity of the flowing metal at the base of the </a:t>
            </a:r>
            <a:r>
              <a:rPr kumimoji="0" lang="en-US" sz="1600" b="0" i="0" u="none" strike="noStrike" cap="none" normalizeH="0" baseline="0" dirty="0" err="1">
                <a:ln>
                  <a:noFill/>
                </a:ln>
                <a:solidFill>
                  <a:schemeClr val="tx1"/>
                </a:solidFill>
                <a:effectLst/>
                <a:latin typeface="Calibri" pitchFamily="34" charset="0"/>
                <a:ea typeface="Calibri" pitchFamily="34" charset="0"/>
                <a:cs typeface="Times New Roman" pitchFamily="18" charset="0"/>
              </a:rPr>
              <a:t>sprue</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is:</a:t>
            </a:r>
            <a:endParaRPr kumimoji="0" lang="en-US" sz="1600" b="0" i="0" u="none" strike="noStrike" cap="none" normalizeH="0" baseline="0" dirty="0">
              <a:ln>
                <a:noFill/>
              </a:ln>
              <a:solidFill>
                <a:schemeClr val="tx1"/>
              </a:solidFill>
              <a:effectLst/>
              <a:latin typeface="Calibri" pitchFamily="34" charset="0"/>
              <a:cs typeface="Arial" pitchFamily="34" charset="0"/>
            </a:endParaRPr>
          </a:p>
        </p:txBody>
      </p:sp>
      <p:pic>
        <p:nvPicPr>
          <p:cNvPr id="17" name="Picture 9"/>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09600" y="2209800"/>
            <a:ext cx="1600200" cy="457200"/>
          </a:xfrm>
          <a:prstGeom prst="rect">
            <a:avLst/>
          </a:prstGeom>
          <a:noFill/>
        </p:spPr>
      </p:pic>
      <p:sp>
        <p:nvSpPr>
          <p:cNvPr id="18" name="Rectangle 17"/>
          <p:cNvSpPr/>
          <p:nvPr/>
        </p:nvSpPr>
        <p:spPr>
          <a:xfrm>
            <a:off x="228600" y="2743200"/>
            <a:ext cx="8686800" cy="338554"/>
          </a:xfrm>
          <a:prstGeom prst="rect">
            <a:avLst/>
          </a:prstGeom>
        </p:spPr>
        <p:txBody>
          <a:bodyPr wrap="square">
            <a:spAutoFit/>
          </a:bodyPr>
          <a:lstStyle/>
          <a:p>
            <a:r>
              <a:rPr lang="en-US" sz="1600" dirty="0">
                <a:latin typeface="Calibri" pitchFamily="34" charset="0"/>
              </a:rPr>
              <a:t>where h= long of </a:t>
            </a:r>
            <a:r>
              <a:rPr lang="en-US" sz="1600" dirty="0" err="1">
                <a:latin typeface="Calibri" pitchFamily="34" charset="0"/>
              </a:rPr>
              <a:t>sprue</a:t>
            </a:r>
            <a:r>
              <a:rPr lang="en-US" sz="1600" dirty="0">
                <a:latin typeface="Calibri" pitchFamily="34" charset="0"/>
              </a:rPr>
              <a:t>, cm; g= 981 cm/s</a:t>
            </a:r>
            <a:r>
              <a:rPr lang="en-US" sz="1600" baseline="30000" dirty="0">
                <a:latin typeface="Calibri" pitchFamily="34" charset="0"/>
              </a:rPr>
              <a:t>2</a:t>
            </a:r>
            <a:r>
              <a:rPr lang="en-US" sz="1600" dirty="0">
                <a:latin typeface="Calibri" pitchFamily="34" charset="0"/>
              </a:rPr>
              <a:t> (gravitational acceleration     constant)</a:t>
            </a:r>
          </a:p>
        </p:txBody>
      </p:sp>
      <p:pic>
        <p:nvPicPr>
          <p:cNvPr id="19" name="Picture 18"/>
          <p:cNvPicPr/>
          <p:nvPr/>
        </p:nvPicPr>
        <p:blipFill>
          <a:blip r:embed="rId3" cstate="print"/>
          <a:srcRect/>
          <a:stretch>
            <a:fillRect/>
          </a:stretch>
        </p:blipFill>
        <p:spPr bwMode="auto">
          <a:xfrm>
            <a:off x="457200" y="3200400"/>
            <a:ext cx="4216510" cy="533400"/>
          </a:xfrm>
          <a:prstGeom prst="rect">
            <a:avLst/>
          </a:prstGeom>
          <a:noFill/>
          <a:ln w="9525">
            <a:noFill/>
            <a:miter lim="800000"/>
            <a:headEnd/>
            <a:tailEnd/>
          </a:ln>
        </p:spPr>
      </p:pic>
      <p:sp>
        <p:nvSpPr>
          <p:cNvPr id="21" name="Rectangle 20"/>
          <p:cNvSpPr/>
          <p:nvPr/>
        </p:nvSpPr>
        <p:spPr>
          <a:xfrm>
            <a:off x="381000" y="3810000"/>
            <a:ext cx="5582810" cy="2585323"/>
          </a:xfrm>
          <a:prstGeom prst="rect">
            <a:avLst/>
          </a:prstGeom>
        </p:spPr>
        <p:txBody>
          <a:bodyPr wrap="none">
            <a:spAutoFit/>
          </a:bodyPr>
          <a:lstStyle/>
          <a:p>
            <a:r>
              <a:rPr lang="en-US" dirty="0">
                <a:latin typeface="Calibri" pitchFamily="34" charset="0"/>
              </a:rPr>
              <a:t>(b) The volumetric flow rate is</a:t>
            </a:r>
          </a:p>
          <a:p>
            <a:r>
              <a:rPr lang="en-US" dirty="0">
                <a:latin typeface="Calibri" pitchFamily="34" charset="0"/>
              </a:rPr>
              <a:t>Q = v</a:t>
            </a:r>
            <a:r>
              <a:rPr lang="en-US" baseline="-25000" dirty="0">
                <a:latin typeface="Calibri" pitchFamily="34" charset="0"/>
              </a:rPr>
              <a:t>1</a:t>
            </a:r>
            <a:r>
              <a:rPr lang="en-US" dirty="0">
                <a:latin typeface="Calibri" pitchFamily="34" charset="0"/>
              </a:rPr>
              <a:t> A</a:t>
            </a:r>
            <a:r>
              <a:rPr lang="en-US" baseline="-25000" dirty="0">
                <a:latin typeface="Calibri" pitchFamily="34" charset="0"/>
              </a:rPr>
              <a:t>1</a:t>
            </a:r>
            <a:r>
              <a:rPr lang="en-US" dirty="0">
                <a:latin typeface="Calibri" pitchFamily="34" charset="0"/>
              </a:rPr>
              <a:t> = v</a:t>
            </a:r>
            <a:r>
              <a:rPr lang="en-US" baseline="-25000" dirty="0">
                <a:latin typeface="Calibri" pitchFamily="34" charset="0"/>
              </a:rPr>
              <a:t>2</a:t>
            </a:r>
            <a:r>
              <a:rPr lang="en-US" dirty="0">
                <a:latin typeface="Calibri" pitchFamily="34" charset="0"/>
              </a:rPr>
              <a:t>A</a:t>
            </a:r>
            <a:r>
              <a:rPr lang="en-US" baseline="-25000" dirty="0">
                <a:latin typeface="Calibri" pitchFamily="34" charset="0"/>
              </a:rPr>
              <a:t>2</a:t>
            </a:r>
          </a:p>
          <a:p>
            <a:r>
              <a:rPr lang="en-US" dirty="0">
                <a:latin typeface="Calibri" pitchFamily="34" charset="0"/>
              </a:rPr>
              <a:t>Q = (2.5 cm</a:t>
            </a:r>
            <a:r>
              <a:rPr lang="en-US" baseline="30000" dirty="0">
                <a:latin typeface="Calibri" pitchFamily="34" charset="0"/>
              </a:rPr>
              <a:t>2</a:t>
            </a:r>
            <a:r>
              <a:rPr lang="en-US" dirty="0">
                <a:latin typeface="Calibri" pitchFamily="34" charset="0"/>
              </a:rPr>
              <a:t> ) (198:1 cm/s) = 495 cm</a:t>
            </a:r>
            <a:r>
              <a:rPr lang="en-US" baseline="30000" dirty="0">
                <a:latin typeface="Calibri" pitchFamily="34" charset="0"/>
              </a:rPr>
              <a:t>3</a:t>
            </a:r>
            <a:r>
              <a:rPr lang="en-US" dirty="0">
                <a:latin typeface="Calibri" pitchFamily="34" charset="0"/>
              </a:rPr>
              <a:t>/s</a:t>
            </a:r>
          </a:p>
          <a:p>
            <a:endParaRPr lang="en-US" dirty="0">
              <a:latin typeface="Calibri" pitchFamily="34" charset="0"/>
            </a:endParaRPr>
          </a:p>
          <a:p>
            <a:r>
              <a:rPr lang="en-US" dirty="0">
                <a:latin typeface="Calibri" pitchFamily="34" charset="0"/>
              </a:rPr>
              <a:t>(c) Time required to fill a mold cavity of at this flow rate is</a:t>
            </a:r>
          </a:p>
          <a:p>
            <a:endParaRPr lang="en-US" dirty="0">
              <a:latin typeface="Calibri" pitchFamily="34" charset="0"/>
            </a:endParaRPr>
          </a:p>
          <a:p>
            <a:endParaRPr lang="en-US" dirty="0">
              <a:latin typeface="Calibri" pitchFamily="34" charset="0"/>
            </a:endParaRPr>
          </a:p>
          <a:p>
            <a:endParaRPr lang="en-US" dirty="0">
              <a:latin typeface="Calibri" pitchFamily="34" charset="0"/>
            </a:endParaRPr>
          </a:p>
          <a:p>
            <a:r>
              <a:rPr lang="en-US" dirty="0">
                <a:latin typeface="Calibri" pitchFamily="34" charset="0"/>
              </a:rPr>
              <a:t>T</a:t>
            </a:r>
            <a:r>
              <a:rPr lang="en-US" baseline="-25000" dirty="0">
                <a:latin typeface="Calibri" pitchFamily="34" charset="0"/>
              </a:rPr>
              <a:t>MF</a:t>
            </a:r>
            <a:r>
              <a:rPr lang="en-US" dirty="0">
                <a:latin typeface="Calibri" pitchFamily="34" charset="0"/>
              </a:rPr>
              <a:t> =1560/495 = 3.2s</a:t>
            </a:r>
          </a:p>
        </p:txBody>
      </p:sp>
      <p:pic>
        <p:nvPicPr>
          <p:cNvPr id="22" name="Picture 1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533400" y="5486400"/>
            <a:ext cx="1447800" cy="533400"/>
          </a:xfrm>
          <a:prstGeom prst="rect">
            <a:avLst/>
          </a:prstGeom>
          <a:noFill/>
        </p:spPr>
      </p:pic>
      <p:sp>
        <p:nvSpPr>
          <p:cNvPr id="9" name="Rectangle 8"/>
          <p:cNvSpPr/>
          <p:nvPr/>
        </p:nvSpPr>
        <p:spPr>
          <a:xfrm>
            <a:off x="228600" y="0"/>
            <a:ext cx="89154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Lecture 3                                                                             Dr.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 K.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228600" y="1177497"/>
            <a:ext cx="8915400" cy="17851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kumimoji="0" lang="en-US" sz="2000" b="1" i="1" u="none" strike="noStrike" cap="none" normalizeH="0" baseline="0" dirty="0">
                <a:ln>
                  <a:noFill/>
                </a:ln>
                <a:solidFill>
                  <a:srgbClr val="FF0000"/>
                </a:solidFill>
                <a:effectLst/>
                <a:latin typeface="Calibri" pitchFamily="34" charset="0"/>
                <a:ea typeface="Calibri" pitchFamily="34" charset="0"/>
                <a:cs typeface="Times New Roman" pitchFamily="18" charset="0"/>
              </a:rPr>
              <a:t>Solidification</a:t>
            </a:r>
            <a:r>
              <a:rPr kumimoji="0" lang="en-US"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a:t>
            </a:r>
            <a:r>
              <a:rPr lang="en-US" dirty="0">
                <a:latin typeface="Calibri" pitchFamily="34" charset="0"/>
              </a:rPr>
              <a:t>involves the transformation of the molten metal back into the solid state. </a:t>
            </a:r>
          </a:p>
          <a:p>
            <a:r>
              <a:rPr lang="en-US" dirty="0">
                <a:latin typeface="Calibri" pitchFamily="34" charset="0"/>
              </a:rPr>
              <a:t>The solidification process differs depending on whether the metal is a pure element or an</a:t>
            </a:r>
          </a:p>
          <a:p>
            <a:r>
              <a:rPr lang="en-US" dirty="0">
                <a:latin typeface="Calibri" pitchFamily="34" charset="0"/>
              </a:rPr>
              <a:t>alloy.</a:t>
            </a:r>
          </a:p>
          <a:p>
            <a:pPr lvl="0"/>
            <a:r>
              <a:rPr lang="en-US" b="1" dirty="0">
                <a:solidFill>
                  <a:srgbClr val="0070C0"/>
                </a:solidFill>
                <a:latin typeface="Calibri" pitchFamily="34" charset="0"/>
              </a:rPr>
              <a:t>A pure metal </a:t>
            </a:r>
            <a:r>
              <a:rPr lang="en-US" dirty="0">
                <a:latin typeface="Calibri" pitchFamily="34" charset="0"/>
              </a:rPr>
              <a:t>solidifies at a constant temperature equal to its </a:t>
            </a:r>
            <a:r>
              <a:rPr lang="en-US" b="1" i="1" dirty="0">
                <a:latin typeface="Calibri" pitchFamily="34" charset="0"/>
              </a:rPr>
              <a:t>freezing</a:t>
            </a:r>
            <a:r>
              <a:rPr lang="en-US" dirty="0">
                <a:latin typeface="Calibri" pitchFamily="34" charset="0"/>
              </a:rPr>
              <a:t> </a:t>
            </a:r>
            <a:r>
              <a:rPr lang="en-US" b="1" i="1" dirty="0">
                <a:latin typeface="Calibri" pitchFamily="34" charset="0"/>
              </a:rPr>
              <a:t>point</a:t>
            </a:r>
            <a:r>
              <a:rPr lang="en-US" dirty="0">
                <a:latin typeface="Calibri" pitchFamily="34" charset="0"/>
              </a:rPr>
              <a:t>, which is the same as its </a:t>
            </a:r>
            <a:r>
              <a:rPr lang="en-US" b="1" i="1" dirty="0">
                <a:latin typeface="Calibri" pitchFamily="34" charset="0"/>
              </a:rPr>
              <a:t>melting</a:t>
            </a:r>
            <a:r>
              <a:rPr lang="en-US" dirty="0">
                <a:latin typeface="Calibri" pitchFamily="34" charset="0"/>
              </a:rPr>
              <a:t> </a:t>
            </a:r>
            <a:r>
              <a:rPr lang="en-US" b="1" i="1" dirty="0">
                <a:latin typeface="Calibri" pitchFamily="34" charset="0"/>
              </a:rPr>
              <a:t>point</a:t>
            </a:r>
            <a:r>
              <a:rPr lang="en-US" dirty="0">
                <a:latin typeface="Calibri" pitchFamily="34" charset="0"/>
              </a:rPr>
              <a:t>. The process occurs over time as shown in the cooling curve for a pure metal during casting(Fig.1):</a:t>
            </a:r>
            <a:endParaRPr kumimoji="0" lang="en-US" b="0" i="0" u="none" strike="noStrike" cap="none" normalizeH="0" baseline="0" dirty="0">
              <a:ln>
                <a:noFill/>
              </a:ln>
              <a:solidFill>
                <a:schemeClr val="tx1"/>
              </a:solidFill>
              <a:effectLst/>
              <a:latin typeface="Calibri" pitchFamily="34" charset="0"/>
              <a:cs typeface="Arial" pitchFamily="34" charset="0"/>
            </a:endParaRPr>
          </a:p>
        </p:txBody>
      </p:sp>
      <p:sp>
        <p:nvSpPr>
          <p:cNvPr id="3" name="Slide Number Placeholder 2"/>
          <p:cNvSpPr>
            <a:spLocks noGrp="1"/>
          </p:cNvSpPr>
          <p:nvPr>
            <p:ph type="sldNum" sz="quarter" idx="12"/>
          </p:nvPr>
        </p:nvSpPr>
        <p:spPr>
          <a:xfrm>
            <a:off x="8382000" y="6248400"/>
            <a:ext cx="457200" cy="457200"/>
          </a:xfrm>
          <a:solidFill>
            <a:srgbClr val="FF0000"/>
          </a:solidFill>
        </p:spPr>
        <p:txBody>
          <a:bodyPr/>
          <a:lstStyle/>
          <a:p>
            <a:fld id="{E2D0005A-0D7F-4CF1-BDB7-26AB72B8AE28}" type="slidenum">
              <a:rPr lang="en-US" smtClean="0">
                <a:solidFill>
                  <a:schemeClr val="tx1"/>
                </a:solidFill>
                <a:latin typeface="Calibri" pitchFamily="34" charset="0"/>
              </a:rPr>
              <a:pPr/>
              <a:t>6</a:t>
            </a:fld>
            <a:endParaRPr lang="en-US" dirty="0">
              <a:solidFill>
                <a:schemeClr val="tx1"/>
              </a:solidFill>
              <a:latin typeface="Calibri" pitchFamily="34" charset="0"/>
            </a:endParaRPr>
          </a:p>
        </p:txBody>
      </p:sp>
      <p:sp>
        <p:nvSpPr>
          <p:cNvPr id="4" name="Rectangle 3"/>
          <p:cNvSpPr/>
          <p:nvPr/>
        </p:nvSpPr>
        <p:spPr>
          <a:xfrm>
            <a:off x="228600" y="685800"/>
            <a:ext cx="3715954" cy="461665"/>
          </a:xfrm>
          <a:prstGeom prst="rect">
            <a:avLst/>
          </a:prstGeom>
        </p:spPr>
        <p:txBody>
          <a:bodyPr wrap="none">
            <a:spAutoFit/>
          </a:bodyPr>
          <a:lstStyle/>
          <a:p>
            <a:r>
              <a:rPr lang="en-US" sz="2400" b="1" dirty="0">
                <a:solidFill>
                  <a:srgbClr val="C00000"/>
                </a:solidFill>
                <a:latin typeface="Calibri" pitchFamily="34" charset="0"/>
              </a:rPr>
              <a:t>SOLIDIFICATION OF METALS</a:t>
            </a:r>
          </a:p>
        </p:txBody>
      </p:sp>
      <p:pic>
        <p:nvPicPr>
          <p:cNvPr id="2049" name="Picture 1"/>
          <p:cNvPicPr>
            <a:picLocks noChangeAspect="1" noChangeArrowheads="1"/>
          </p:cNvPicPr>
          <p:nvPr/>
        </p:nvPicPr>
        <p:blipFill>
          <a:blip r:embed="rId2" cstate="print"/>
          <a:srcRect t="6186" r="20000"/>
          <a:stretch>
            <a:fillRect/>
          </a:stretch>
        </p:blipFill>
        <p:spPr bwMode="auto">
          <a:xfrm>
            <a:off x="4038600" y="2667000"/>
            <a:ext cx="4876800" cy="3467100"/>
          </a:xfrm>
          <a:prstGeom prst="rect">
            <a:avLst/>
          </a:prstGeom>
          <a:noFill/>
          <a:ln w="9525">
            <a:noFill/>
            <a:miter lim="800000"/>
            <a:headEnd/>
            <a:tailEnd/>
          </a:ln>
        </p:spPr>
      </p:pic>
      <p:sp>
        <p:nvSpPr>
          <p:cNvPr id="6" name="Rectangle 5"/>
          <p:cNvSpPr/>
          <p:nvPr/>
        </p:nvSpPr>
        <p:spPr>
          <a:xfrm>
            <a:off x="3962400" y="5867400"/>
            <a:ext cx="5181600" cy="338554"/>
          </a:xfrm>
          <a:prstGeom prst="rect">
            <a:avLst/>
          </a:prstGeom>
        </p:spPr>
        <p:txBody>
          <a:bodyPr wrap="square">
            <a:spAutoFit/>
          </a:bodyPr>
          <a:lstStyle/>
          <a:p>
            <a:r>
              <a:rPr lang="en-US" sz="1600" b="1" dirty="0">
                <a:latin typeface="Calibri" pitchFamily="34" charset="0"/>
              </a:rPr>
              <a:t>Figure 1</a:t>
            </a:r>
            <a:r>
              <a:rPr lang="en-US" sz="1600" dirty="0">
                <a:latin typeface="Calibri" pitchFamily="34" charset="0"/>
              </a:rPr>
              <a:t>: Cooling curve for a pure metal during casting.</a:t>
            </a:r>
          </a:p>
        </p:txBody>
      </p:sp>
      <p:sp>
        <p:nvSpPr>
          <p:cNvPr id="2050" name="Rectangle 2"/>
          <p:cNvSpPr>
            <a:spLocks noChangeArrowheads="1"/>
          </p:cNvSpPr>
          <p:nvPr/>
        </p:nvSpPr>
        <p:spPr bwMode="auto">
          <a:xfrm>
            <a:off x="152400" y="3124200"/>
            <a:ext cx="38100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Char char="•"/>
              <a:tabLst/>
            </a:pPr>
            <a:r>
              <a:rPr kumimoji="0" lang="en-US" b="1" i="1" u="none" strike="noStrike" cap="none" normalizeH="0" baseline="0" dirty="0">
                <a:ln>
                  <a:noFill/>
                </a:ln>
                <a:solidFill>
                  <a:srgbClr val="FF0000"/>
                </a:solidFill>
                <a:effectLst/>
                <a:latin typeface="Calibri" pitchFamily="34" charset="0"/>
                <a:ea typeface="Calibri" pitchFamily="34" charset="0"/>
                <a:cs typeface="Times New Roman" pitchFamily="18" charset="0"/>
              </a:rPr>
              <a:t>Local solidification time</a:t>
            </a:r>
            <a:r>
              <a:rPr kumimoji="0" lang="en-US"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is the time required for actual freezing in casting, during which the metal’s latent heat of fusion is released into the surrounding mold.</a:t>
            </a:r>
            <a:endParaRPr kumimoji="0" lang="en-US" b="0" i="0" u="none" strike="noStrike" cap="none" normalizeH="0" baseline="0" dirty="0">
              <a:ln>
                <a:noFill/>
              </a:ln>
              <a:solidFill>
                <a:schemeClr val="tx1"/>
              </a:solidFill>
              <a:effectLst/>
              <a:latin typeface="Calibri"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en-US" b="1" i="1" u="none" strike="noStrike" cap="none" normalizeH="0" baseline="0" dirty="0">
                <a:ln>
                  <a:noFill/>
                </a:ln>
                <a:solidFill>
                  <a:srgbClr val="FF0000"/>
                </a:solidFill>
                <a:effectLst/>
                <a:latin typeface="Calibri" pitchFamily="34" charset="0"/>
                <a:ea typeface="Calibri" pitchFamily="34" charset="0"/>
                <a:cs typeface="Times New Roman" pitchFamily="18" charset="0"/>
              </a:rPr>
              <a:t>Total solidification time</a:t>
            </a:r>
            <a:r>
              <a:rPr kumimoji="0" lang="en-US"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is the time taken between pouring and complete solidification.</a:t>
            </a:r>
          </a:p>
          <a:p>
            <a:pPr lvl="0" algn="justLow" eaLnBrk="0" fontAlgn="base" hangingPunct="0">
              <a:spcBef>
                <a:spcPct val="0"/>
              </a:spcBef>
              <a:spcAft>
                <a:spcPct val="0"/>
              </a:spcAft>
              <a:buFontTx/>
              <a:buChar char="•"/>
            </a:pPr>
            <a:r>
              <a:rPr lang="en-US" dirty="0">
                <a:latin typeface="Calibri" pitchFamily="34" charset="0"/>
              </a:rPr>
              <a:t>After the casting has completely solidified, cooling continues at a rate indicated by the downward slope of the </a:t>
            </a:r>
            <a:r>
              <a:rPr lang="en-US" b="1" dirty="0">
                <a:solidFill>
                  <a:srgbClr val="FF0000"/>
                </a:solidFill>
                <a:latin typeface="Calibri" pitchFamily="34" charset="0"/>
              </a:rPr>
              <a:t>cooling curve</a:t>
            </a:r>
            <a:r>
              <a:rPr lang="en-US" dirty="0">
                <a:latin typeface="Calibri" pitchFamily="34" charset="0"/>
              </a:rPr>
              <a:t>.</a:t>
            </a:r>
            <a:endParaRPr kumimoji="0" lang="en-US" b="0" i="0" u="none" strike="noStrike" cap="none" normalizeH="0" baseline="0" dirty="0">
              <a:ln>
                <a:noFill/>
              </a:ln>
              <a:solidFill>
                <a:schemeClr val="tx1"/>
              </a:solidFill>
              <a:effectLst/>
              <a:latin typeface="Calibri" pitchFamily="34" charset="0"/>
              <a:cs typeface="Arial" pitchFamily="34" charset="0"/>
            </a:endParaRPr>
          </a:p>
        </p:txBody>
      </p:sp>
      <p:sp>
        <p:nvSpPr>
          <p:cNvPr id="8" name="Rectangle 7"/>
          <p:cNvSpPr/>
          <p:nvPr/>
        </p:nvSpPr>
        <p:spPr>
          <a:xfrm>
            <a:off x="228600" y="0"/>
            <a:ext cx="89154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Lecture 3                                                                             Dr.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 K.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458200" y="6172200"/>
            <a:ext cx="457200" cy="457200"/>
          </a:xfrm>
          <a:solidFill>
            <a:srgbClr val="FF0000"/>
          </a:solidFill>
        </p:spPr>
        <p:txBody>
          <a:bodyPr/>
          <a:lstStyle/>
          <a:p>
            <a:fld id="{E2D0005A-0D7F-4CF1-BDB7-26AB72B8AE28}" type="slidenum">
              <a:rPr lang="en-US" smtClean="0">
                <a:solidFill>
                  <a:schemeClr val="tx1"/>
                </a:solidFill>
                <a:latin typeface="Calibri" pitchFamily="34" charset="0"/>
              </a:rPr>
              <a:pPr/>
              <a:t>7</a:t>
            </a:fld>
            <a:endParaRPr lang="en-US">
              <a:solidFill>
                <a:schemeClr val="tx1"/>
              </a:solidFill>
              <a:latin typeface="Calibri" pitchFamily="34" charset="0"/>
            </a:endParaRPr>
          </a:p>
        </p:txBody>
      </p:sp>
      <p:sp>
        <p:nvSpPr>
          <p:cNvPr id="28673" name="Rectangle 1"/>
          <p:cNvSpPr>
            <a:spLocks noChangeArrowheads="1"/>
          </p:cNvSpPr>
          <p:nvPr/>
        </p:nvSpPr>
        <p:spPr bwMode="auto">
          <a:xfrm>
            <a:off x="228600" y="457200"/>
            <a:ext cx="86868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buFontTx/>
              <a:buChar char="•"/>
            </a:pPr>
            <a:r>
              <a:rPr kumimoji="0" lang="en-US" b="0" i="0" u="none" strike="noStrike" cap="none" normalizeH="0" baseline="0" dirty="0">
                <a:ln>
                  <a:noFill/>
                </a:ln>
                <a:solidFill>
                  <a:schemeClr val="tx1"/>
                </a:solidFill>
                <a:effectLst/>
                <a:latin typeface="Calibri" pitchFamily="34" charset="0"/>
                <a:ea typeface="Calibri" pitchFamily="34" charset="0"/>
                <a:cs typeface="Times New Roman" pitchFamily="18" charset="0"/>
              </a:rPr>
              <a:t>A </a:t>
            </a:r>
            <a:r>
              <a:rPr kumimoji="0" lang="en-US" b="1" i="0" u="none" strike="noStrike" cap="none" normalizeH="0" baseline="0" dirty="0">
                <a:ln>
                  <a:noFill/>
                </a:ln>
                <a:solidFill>
                  <a:schemeClr val="tx1"/>
                </a:solidFill>
                <a:effectLst/>
                <a:latin typeface="Calibri" pitchFamily="34" charset="0"/>
                <a:ea typeface="Calibri" pitchFamily="34" charset="0"/>
                <a:cs typeface="Times New Roman" pitchFamily="18" charset="0"/>
              </a:rPr>
              <a:t>thin skin of solid metal </a:t>
            </a:r>
            <a:r>
              <a:rPr kumimoji="0" lang="en-US" b="0" i="0" u="none" strike="noStrike" cap="none" normalizeH="0" baseline="0" dirty="0">
                <a:ln>
                  <a:noFill/>
                </a:ln>
                <a:solidFill>
                  <a:schemeClr val="tx1"/>
                </a:solidFill>
                <a:effectLst/>
                <a:latin typeface="Calibri" pitchFamily="34" charset="0"/>
                <a:ea typeface="Calibri" pitchFamily="34" charset="0"/>
                <a:cs typeface="Times New Roman" pitchFamily="18" charset="0"/>
              </a:rPr>
              <a:t>is initially formed at the interface immediately after pouring.</a:t>
            </a:r>
            <a:r>
              <a:rPr lang="en-US" dirty="0">
                <a:latin typeface="Calibri" pitchFamily="34" charset="0"/>
                <a:ea typeface="Calibri" pitchFamily="34" charset="0"/>
                <a:cs typeface="Times New Roman" pitchFamily="18" charset="0"/>
              </a:rPr>
              <a:t> because of the chilling action of the mold wall. </a:t>
            </a:r>
            <a:r>
              <a:rPr kumimoji="0" lang="en-US" b="0" i="0" u="none" strike="noStrike" cap="none" normalizeH="0" baseline="0" dirty="0">
                <a:ln>
                  <a:noFill/>
                </a:ln>
                <a:solidFill>
                  <a:schemeClr val="tx1"/>
                </a:solidFill>
                <a:effectLst/>
                <a:latin typeface="Calibri" pitchFamily="34" charset="0"/>
                <a:ea typeface="Calibri" pitchFamily="34" charset="0"/>
                <a:cs typeface="Times New Roman" pitchFamily="18" charset="0"/>
              </a:rPr>
              <a:t>Thickness of the skin increases to form a shell around the molten metal as solidification progresses inward toward the center of the cavity. The rate at which freezing proceeds depends on </a:t>
            </a:r>
            <a:r>
              <a:rPr lang="en-US" b="1" i="1" dirty="0">
                <a:latin typeface="Calibri" pitchFamily="34" charset="0"/>
                <a:ea typeface="Calibri" pitchFamily="34" charset="0"/>
                <a:cs typeface="Times New Roman" pitchFamily="18" charset="0"/>
              </a:rPr>
              <a:t>heat transfer into the mold</a:t>
            </a:r>
            <a:r>
              <a:rPr kumimoji="0" lang="en-US"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as well as the </a:t>
            </a:r>
            <a:r>
              <a:rPr lang="en-US" b="1" i="1" dirty="0">
                <a:latin typeface="Calibri" pitchFamily="34" charset="0"/>
                <a:ea typeface="Calibri" pitchFamily="34" charset="0"/>
                <a:cs typeface="Times New Roman" pitchFamily="18" charset="0"/>
              </a:rPr>
              <a:t>thermal properties of the metal.</a:t>
            </a:r>
          </a:p>
          <a:p>
            <a:pPr algn="just" fontAlgn="base">
              <a:spcBef>
                <a:spcPct val="0"/>
              </a:spcBef>
              <a:spcAft>
                <a:spcPct val="0"/>
              </a:spcAft>
              <a:buFontTx/>
              <a:buChar char="•"/>
            </a:pPr>
            <a:r>
              <a:rPr lang="en-US" dirty="0">
                <a:latin typeface="Calibri" pitchFamily="34" charset="0"/>
              </a:rPr>
              <a:t>The metal which forms the initial skin has been rapidly cooled by the extraction of heat through the mold wall. This cooling action causes the </a:t>
            </a:r>
            <a:r>
              <a:rPr lang="en-US" b="1" i="1" dirty="0">
                <a:latin typeface="Calibri" pitchFamily="34" charset="0"/>
              </a:rPr>
              <a:t>grains </a:t>
            </a:r>
            <a:r>
              <a:rPr lang="en-US" dirty="0">
                <a:latin typeface="Calibri" pitchFamily="34" charset="0"/>
              </a:rPr>
              <a:t>in the skin to be </a:t>
            </a:r>
            <a:r>
              <a:rPr lang="en-US" b="1" i="1" dirty="0">
                <a:latin typeface="Calibri" pitchFamily="34" charset="0"/>
              </a:rPr>
              <a:t>fine</a:t>
            </a:r>
            <a:r>
              <a:rPr lang="en-US" dirty="0">
                <a:latin typeface="Calibri" pitchFamily="34" charset="0"/>
              </a:rPr>
              <a:t> and </a:t>
            </a:r>
            <a:r>
              <a:rPr lang="en-US" b="1" i="1" dirty="0">
                <a:latin typeface="Calibri" pitchFamily="34" charset="0"/>
              </a:rPr>
              <a:t>randomly</a:t>
            </a:r>
            <a:r>
              <a:rPr lang="en-US" dirty="0">
                <a:latin typeface="Calibri" pitchFamily="34" charset="0"/>
              </a:rPr>
              <a:t> </a:t>
            </a:r>
            <a:r>
              <a:rPr lang="en-US" b="1" i="1" dirty="0">
                <a:latin typeface="Calibri" pitchFamily="34" charset="0"/>
              </a:rPr>
              <a:t>oriented</a:t>
            </a:r>
            <a:r>
              <a:rPr lang="en-US" dirty="0">
                <a:latin typeface="Calibri" pitchFamily="34" charset="0"/>
              </a:rPr>
              <a:t>. </a:t>
            </a:r>
          </a:p>
          <a:p>
            <a:pPr lvl="0" algn="just"/>
            <a:r>
              <a:rPr lang="en-US" dirty="0">
                <a:latin typeface="Calibri" pitchFamily="34" charset="0"/>
              </a:rPr>
              <a:t>As cooling continues, further grain formation and growth occur in a direction away from the heat transfer. Since the heat transfer is through the skin and mold wall</a:t>
            </a:r>
            <a:r>
              <a:rPr lang="en-US" b="1" i="1" dirty="0">
                <a:latin typeface="Calibri" pitchFamily="34" charset="0"/>
              </a:rPr>
              <a:t>, the grains grow inwardly as needles or spines of solid metal</a:t>
            </a:r>
            <a:r>
              <a:rPr lang="en-US" dirty="0">
                <a:latin typeface="Calibri" pitchFamily="34" charset="0"/>
              </a:rPr>
              <a:t>. As these spines enlarge, lateral branches form, and as these branches grow, further branches form at right angles to the first branches. This type of grain growth is referred to as </a:t>
            </a:r>
            <a:r>
              <a:rPr lang="en-US" b="1" i="1" dirty="0" err="1">
                <a:latin typeface="Calibri" pitchFamily="34" charset="0"/>
              </a:rPr>
              <a:t>dendritic</a:t>
            </a:r>
            <a:r>
              <a:rPr lang="en-US" dirty="0">
                <a:latin typeface="Calibri" pitchFamily="34" charset="0"/>
              </a:rPr>
              <a:t> </a:t>
            </a:r>
            <a:r>
              <a:rPr lang="en-US" b="1" i="1" dirty="0">
                <a:latin typeface="Calibri" pitchFamily="34" charset="0"/>
              </a:rPr>
              <a:t>growth</a:t>
            </a:r>
            <a:r>
              <a:rPr lang="en-US" dirty="0">
                <a:latin typeface="Calibri" pitchFamily="34" charset="0"/>
              </a:rPr>
              <a:t>.</a:t>
            </a:r>
          </a:p>
          <a:p>
            <a:pPr algn="just"/>
            <a:r>
              <a:rPr lang="en-US" dirty="0">
                <a:latin typeface="Calibri" pitchFamily="34" charset="0"/>
              </a:rPr>
              <a:t>The grains resulting from this </a:t>
            </a:r>
            <a:r>
              <a:rPr lang="en-US" dirty="0" err="1">
                <a:latin typeface="Calibri" pitchFamily="34" charset="0"/>
              </a:rPr>
              <a:t>dendritic</a:t>
            </a:r>
            <a:r>
              <a:rPr lang="en-US" dirty="0">
                <a:latin typeface="Calibri" pitchFamily="34" charset="0"/>
              </a:rPr>
              <a:t> growth take on a preferred orientation, tending to be coarse, columnar grains aligned toward the center of the casting.</a:t>
            </a:r>
          </a:p>
          <a:p>
            <a:pPr algn="just"/>
            <a:r>
              <a:rPr lang="en-US" dirty="0">
                <a:latin typeface="Calibri" pitchFamily="34" charset="0"/>
              </a:rPr>
              <a:t> </a:t>
            </a:r>
          </a:p>
          <a:p>
            <a:pPr algn="just"/>
            <a:r>
              <a:rPr lang="en-US" dirty="0">
                <a:latin typeface="Calibri" pitchFamily="34" charset="0"/>
              </a:rPr>
              <a:t>Fig.2 showing randomly oriented grains</a:t>
            </a:r>
          </a:p>
          <a:p>
            <a:pPr algn="just"/>
            <a:r>
              <a:rPr lang="en-US" dirty="0">
                <a:latin typeface="Calibri" pitchFamily="34" charset="0"/>
              </a:rPr>
              <a:t> of small size near the mold wall, and</a:t>
            </a:r>
          </a:p>
          <a:p>
            <a:pPr algn="just"/>
            <a:r>
              <a:rPr lang="en-US" dirty="0">
                <a:latin typeface="Calibri" pitchFamily="34" charset="0"/>
              </a:rPr>
              <a:t> large columnar grains oriented </a:t>
            </a:r>
          </a:p>
          <a:p>
            <a:pPr algn="just"/>
            <a:r>
              <a:rPr lang="en-US" dirty="0">
                <a:latin typeface="Calibri" pitchFamily="34" charset="0"/>
              </a:rPr>
              <a:t>toward the center of the casting.</a:t>
            </a:r>
            <a:endParaRPr lang="en-US" b="1" i="1" dirty="0">
              <a:latin typeface="Calibri" pitchFamily="34" charset="0"/>
              <a:ea typeface="Calibri" pitchFamily="34" charset="0"/>
              <a:cs typeface="Times New Roman" pitchFamily="18" charset="0"/>
            </a:endParaRPr>
          </a:p>
        </p:txBody>
      </p:sp>
      <p:pic>
        <p:nvPicPr>
          <p:cNvPr id="28674" name="Picture 2"/>
          <p:cNvPicPr>
            <a:picLocks noChangeAspect="1" noChangeArrowheads="1"/>
          </p:cNvPicPr>
          <p:nvPr/>
        </p:nvPicPr>
        <p:blipFill>
          <a:blip r:embed="rId2" cstate="print"/>
          <a:srcRect l="10000" t="6940" r="10000" b="6306"/>
          <a:stretch>
            <a:fillRect/>
          </a:stretch>
        </p:blipFill>
        <p:spPr bwMode="auto">
          <a:xfrm>
            <a:off x="6248400" y="4648200"/>
            <a:ext cx="2286000" cy="1600200"/>
          </a:xfrm>
          <a:prstGeom prst="rect">
            <a:avLst/>
          </a:prstGeom>
          <a:noFill/>
          <a:ln w="9525">
            <a:noFill/>
            <a:miter lim="800000"/>
            <a:headEnd/>
            <a:tailEnd/>
          </a:ln>
        </p:spPr>
      </p:pic>
      <p:sp>
        <p:nvSpPr>
          <p:cNvPr id="5" name="Rectangle 4"/>
          <p:cNvSpPr/>
          <p:nvPr/>
        </p:nvSpPr>
        <p:spPr>
          <a:xfrm>
            <a:off x="3352800" y="6248400"/>
            <a:ext cx="4572000" cy="584775"/>
          </a:xfrm>
          <a:prstGeom prst="rect">
            <a:avLst/>
          </a:prstGeom>
        </p:spPr>
        <p:txBody>
          <a:bodyPr wrap="square">
            <a:spAutoFit/>
          </a:bodyPr>
          <a:lstStyle/>
          <a:p>
            <a:r>
              <a:rPr lang="en-US" sz="1600" b="1" dirty="0">
                <a:latin typeface="Calibri" pitchFamily="34" charset="0"/>
              </a:rPr>
              <a:t>Figure 2</a:t>
            </a:r>
            <a:r>
              <a:rPr lang="en-US" sz="1600" dirty="0">
                <a:latin typeface="Calibri" pitchFamily="34" charset="0"/>
              </a:rPr>
              <a:t> Characteristic grain structure in a casting of a pure metal,</a:t>
            </a:r>
          </a:p>
        </p:txBody>
      </p:sp>
      <p:sp>
        <p:nvSpPr>
          <p:cNvPr id="6" name="Rectangle 5"/>
          <p:cNvSpPr/>
          <p:nvPr/>
        </p:nvSpPr>
        <p:spPr>
          <a:xfrm>
            <a:off x="228600" y="0"/>
            <a:ext cx="89154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Lecture 3                                                                           Dr.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 K.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458200" y="6248400"/>
            <a:ext cx="457200" cy="457200"/>
          </a:xfrm>
          <a:solidFill>
            <a:srgbClr val="FF0000"/>
          </a:solidFill>
        </p:spPr>
        <p:txBody>
          <a:bodyPr/>
          <a:lstStyle/>
          <a:p>
            <a:pPr algn="just"/>
            <a:fld id="{E2D0005A-0D7F-4CF1-BDB7-26AB72B8AE28}" type="slidenum">
              <a:rPr lang="en-US" smtClean="0">
                <a:latin typeface="Calibri" pitchFamily="34" charset="0"/>
              </a:rPr>
              <a:pPr algn="just"/>
              <a:t>8</a:t>
            </a:fld>
            <a:endParaRPr lang="en-US" dirty="0">
              <a:latin typeface="Calibri" pitchFamily="34" charset="0"/>
            </a:endParaRPr>
          </a:p>
        </p:txBody>
      </p:sp>
      <p:sp>
        <p:nvSpPr>
          <p:cNvPr id="29697" name="Rectangle 1"/>
          <p:cNvSpPr>
            <a:spLocks noChangeArrowheads="1"/>
          </p:cNvSpPr>
          <p:nvPr/>
        </p:nvSpPr>
        <p:spPr bwMode="auto">
          <a:xfrm>
            <a:off x="152400" y="609600"/>
            <a:ext cx="89916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0" lang="en-US" sz="1600" b="1" i="0" u="none" strike="noStrike" cap="none" normalizeH="0" baseline="0" dirty="0">
                <a:ln>
                  <a:noFill/>
                </a:ln>
                <a:solidFill>
                  <a:srgbClr val="0070C0"/>
                </a:solidFill>
                <a:effectLst/>
                <a:latin typeface="Calibri" pitchFamily="34" charset="0"/>
                <a:ea typeface="Calibri" pitchFamily="34" charset="0"/>
                <a:cs typeface="Times New Roman" pitchFamily="18" charset="0"/>
              </a:rPr>
              <a:t>Most alloys </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freeze over a temperature range rather than at a single temperature. The exact range depends on the alloy system and the particular composition.</a:t>
            </a:r>
            <a:endParaRPr kumimoji="0" lang="en-US" sz="1600" b="0" i="0" u="none" strike="noStrike" cap="none" normalizeH="0" baseline="0" dirty="0">
              <a:ln>
                <a:noFill/>
              </a:ln>
              <a:solidFill>
                <a:schemeClr val="tx1"/>
              </a:solidFill>
              <a:effectLst/>
              <a:latin typeface="Calibri" pitchFamily="34" charset="0"/>
              <a:cs typeface="Arial" pitchFamily="34" charset="0"/>
            </a:endParaRPr>
          </a:p>
          <a:p>
            <a:pPr lvl="0" algn="just" eaLnBrk="0" fontAlgn="base" hangingPunct="0">
              <a:spcBef>
                <a:spcPct val="0"/>
              </a:spcBef>
              <a:spcAft>
                <a:spcPct val="0"/>
              </a:spcAft>
              <a:buFontTx/>
              <a:buChar char="•"/>
            </a:pPr>
            <a:r>
              <a:rPr kumimoji="0" lang="en-US" sz="1600" b="1" i="1" u="none" strike="noStrike" cap="none" normalizeH="0" baseline="0" dirty="0">
                <a:ln>
                  <a:noFill/>
                </a:ln>
                <a:solidFill>
                  <a:srgbClr val="FF0000"/>
                </a:solidFill>
                <a:effectLst/>
                <a:latin typeface="Calibri" pitchFamily="34" charset="0"/>
                <a:ea typeface="Calibri" pitchFamily="34" charset="0"/>
                <a:cs typeface="Times New Roman" pitchFamily="18" charset="0"/>
              </a:rPr>
              <a:t>Solidification</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of an alloy can be explained with reference to below </a:t>
            </a:r>
            <a:r>
              <a:rPr kumimoji="0" lang="en-US" sz="1600" b="1" i="0" u="none" strike="noStrike" cap="none" normalizeH="0" baseline="0" dirty="0">
                <a:ln>
                  <a:noFill/>
                </a:ln>
                <a:solidFill>
                  <a:schemeClr val="tx1"/>
                </a:solidFill>
                <a:effectLst/>
                <a:latin typeface="Calibri" pitchFamily="34" charset="0"/>
                <a:ea typeface="Calibri" pitchFamily="34" charset="0"/>
                <a:cs typeface="Times New Roman" pitchFamily="18" charset="0"/>
              </a:rPr>
              <a:t>Fig.3</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a:t>
            </a:r>
            <a:endParaRPr kumimoji="0" lang="en-US" sz="1600" b="0" i="0" u="none" strike="noStrike" cap="none" normalizeH="0" baseline="0" dirty="0">
              <a:ln>
                <a:noFill/>
              </a:ln>
              <a:solidFill>
                <a:schemeClr val="tx1"/>
              </a:solidFill>
              <a:effectLst/>
              <a:latin typeface="Calibri" pitchFamily="34" charset="0"/>
              <a:cs typeface="Arial" pitchFamily="34" charset="0"/>
            </a:endParaRPr>
          </a:p>
        </p:txBody>
      </p:sp>
      <p:pic>
        <p:nvPicPr>
          <p:cNvPr id="29698" name="Picture 2"/>
          <p:cNvPicPr>
            <a:picLocks noChangeAspect="1" noChangeArrowheads="1"/>
          </p:cNvPicPr>
          <p:nvPr/>
        </p:nvPicPr>
        <p:blipFill>
          <a:blip r:embed="rId2" cstate="print"/>
          <a:srcRect/>
          <a:stretch>
            <a:fillRect/>
          </a:stretch>
        </p:blipFill>
        <p:spPr bwMode="auto">
          <a:xfrm>
            <a:off x="1524000" y="1504950"/>
            <a:ext cx="5638800" cy="3143250"/>
          </a:xfrm>
          <a:prstGeom prst="rect">
            <a:avLst/>
          </a:prstGeom>
          <a:noFill/>
          <a:ln w="9525">
            <a:noFill/>
            <a:miter lim="800000"/>
            <a:headEnd/>
            <a:tailEnd/>
          </a:ln>
        </p:spPr>
      </p:pic>
      <p:sp>
        <p:nvSpPr>
          <p:cNvPr id="5" name="Rectangle 4"/>
          <p:cNvSpPr/>
          <p:nvPr/>
        </p:nvSpPr>
        <p:spPr>
          <a:xfrm>
            <a:off x="1524000" y="4648200"/>
            <a:ext cx="6553200" cy="584775"/>
          </a:xfrm>
          <a:prstGeom prst="rect">
            <a:avLst/>
          </a:prstGeom>
        </p:spPr>
        <p:txBody>
          <a:bodyPr wrap="square">
            <a:spAutoFit/>
          </a:bodyPr>
          <a:lstStyle/>
          <a:p>
            <a:pPr algn="just"/>
            <a:r>
              <a:rPr lang="en-US" sz="1600" b="1" dirty="0">
                <a:latin typeface="Calibri" pitchFamily="34" charset="0"/>
              </a:rPr>
              <a:t>Figure 3 </a:t>
            </a:r>
            <a:r>
              <a:rPr lang="en-US" sz="1600" dirty="0">
                <a:latin typeface="Calibri" pitchFamily="34" charset="0"/>
              </a:rPr>
              <a:t>(a) Phase diagram for a copper– nickel alloy system and</a:t>
            </a:r>
          </a:p>
          <a:p>
            <a:pPr algn="just"/>
            <a:r>
              <a:rPr lang="en-US" sz="1600" dirty="0">
                <a:latin typeface="Calibri" pitchFamily="34" charset="0"/>
              </a:rPr>
              <a:t>(b) associated cooling curve for a 50%Ni–50%Cu composition during casting.</a:t>
            </a:r>
          </a:p>
        </p:txBody>
      </p:sp>
      <p:sp>
        <p:nvSpPr>
          <p:cNvPr id="29699" name="Rectangle 3"/>
          <p:cNvSpPr>
            <a:spLocks noChangeArrowheads="1"/>
          </p:cNvSpPr>
          <p:nvPr/>
        </p:nvSpPr>
        <p:spPr bwMode="auto">
          <a:xfrm>
            <a:off x="152400" y="5181600"/>
            <a:ext cx="89916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As temperature drops, freezing begins at the temperature indicated by the </a:t>
            </a:r>
            <a:r>
              <a:rPr kumimoji="0" lang="en-US" sz="1600" b="0" i="0" u="none" strike="noStrike" cap="none" normalizeH="0" baseline="0" dirty="0" err="1">
                <a:ln>
                  <a:noFill/>
                </a:ln>
                <a:solidFill>
                  <a:schemeClr val="tx1"/>
                </a:solidFill>
                <a:effectLst/>
                <a:latin typeface="Calibri" pitchFamily="34" charset="0"/>
                <a:ea typeface="Calibri" pitchFamily="34" charset="0"/>
                <a:cs typeface="Times New Roman" pitchFamily="18" charset="0"/>
              </a:rPr>
              <a:t>liquidus</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and is completed when the solidus is reached. The start of freezing is similar to that of the pure metal. A thin skin is formed at the mold wall due to the </a:t>
            </a:r>
            <a:r>
              <a:rPr kumimoji="0" lang="en-US" sz="1600" b="1" i="1" u="none" strike="noStrike" cap="none" normalizeH="0" baseline="0" dirty="0">
                <a:ln>
                  <a:noFill/>
                </a:ln>
                <a:solidFill>
                  <a:srgbClr val="FF0000"/>
                </a:solidFill>
                <a:effectLst/>
                <a:latin typeface="Calibri" pitchFamily="34" charset="0"/>
                <a:ea typeface="Calibri" pitchFamily="34" charset="0"/>
                <a:cs typeface="Times New Roman" pitchFamily="18" charset="0"/>
              </a:rPr>
              <a:t>large temperature gradient at this surface</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a:t>
            </a:r>
            <a:endParaRPr kumimoji="0" lang="en-US" sz="1600" b="0" i="0" u="none" strike="noStrike" cap="none" normalizeH="0" baseline="0" dirty="0">
              <a:ln>
                <a:noFill/>
              </a:ln>
              <a:solidFill>
                <a:schemeClr val="tx1"/>
              </a:solidFill>
              <a:effectLst/>
              <a:latin typeface="Calibri"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Freezing then progresses as before through the formation of </a:t>
            </a:r>
            <a:r>
              <a:rPr kumimoji="0" lang="en-US" sz="1600" b="1" i="1" u="none" strike="noStrike" cap="none" normalizeH="0" baseline="0" dirty="0">
                <a:ln>
                  <a:noFill/>
                </a:ln>
                <a:solidFill>
                  <a:srgbClr val="FF0000"/>
                </a:solidFill>
                <a:effectLst/>
                <a:latin typeface="Calibri" pitchFamily="34" charset="0"/>
                <a:ea typeface="Calibri" pitchFamily="34" charset="0"/>
                <a:cs typeface="Times New Roman" pitchFamily="18" charset="0"/>
              </a:rPr>
              <a:t>dendrites</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that grow away from the walls. </a:t>
            </a:r>
            <a:endParaRPr kumimoji="0" lang="en-US" sz="1600" b="0" i="0" u="none" strike="noStrike" cap="none" normalizeH="0" baseline="0" dirty="0">
              <a:ln>
                <a:noFill/>
              </a:ln>
              <a:solidFill>
                <a:schemeClr val="tx1"/>
              </a:solidFill>
              <a:effectLst/>
              <a:latin typeface="Calibri" pitchFamily="34" charset="0"/>
              <a:cs typeface="Arial" pitchFamily="34" charset="0"/>
            </a:endParaRPr>
          </a:p>
        </p:txBody>
      </p:sp>
      <p:sp>
        <p:nvSpPr>
          <p:cNvPr id="7" name="Rectangle 6"/>
          <p:cNvSpPr/>
          <p:nvPr/>
        </p:nvSpPr>
        <p:spPr>
          <a:xfrm>
            <a:off x="228600" y="0"/>
            <a:ext cx="89154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Lecture 3                                                                             Dr.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 K.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305800" y="6172200"/>
            <a:ext cx="457200" cy="457200"/>
          </a:xfrm>
          <a:solidFill>
            <a:srgbClr val="FF0000"/>
          </a:solidFill>
        </p:spPr>
        <p:txBody>
          <a:bodyPr/>
          <a:lstStyle/>
          <a:p>
            <a:pPr algn="just"/>
            <a:fld id="{E2D0005A-0D7F-4CF1-BDB7-26AB72B8AE28}" type="slidenum">
              <a:rPr lang="en-US" smtClean="0">
                <a:latin typeface="Calibri" pitchFamily="34" charset="0"/>
              </a:rPr>
              <a:pPr algn="just"/>
              <a:t>9</a:t>
            </a:fld>
            <a:endParaRPr lang="en-US" dirty="0">
              <a:latin typeface="Calibri" pitchFamily="34" charset="0"/>
            </a:endParaRPr>
          </a:p>
        </p:txBody>
      </p:sp>
      <p:sp>
        <p:nvSpPr>
          <p:cNvPr id="3" name="Rectangle 2"/>
          <p:cNvSpPr/>
          <p:nvPr/>
        </p:nvSpPr>
        <p:spPr>
          <a:xfrm>
            <a:off x="381000" y="457200"/>
            <a:ext cx="8458200" cy="3970318"/>
          </a:xfrm>
          <a:prstGeom prst="rect">
            <a:avLst/>
          </a:prstGeom>
        </p:spPr>
        <p:txBody>
          <a:bodyPr wrap="square">
            <a:spAutoFit/>
          </a:bodyPr>
          <a:lstStyle/>
          <a:p>
            <a:pPr lvl="0" algn="just" eaLnBrk="0" fontAlgn="base" hangingPunct="0">
              <a:spcBef>
                <a:spcPct val="0"/>
              </a:spcBef>
              <a:spcAft>
                <a:spcPct val="0"/>
              </a:spcAft>
              <a:buFontTx/>
              <a:buChar char="•"/>
            </a:pPr>
            <a:r>
              <a:rPr lang="en-US" b="1" i="1" dirty="0">
                <a:latin typeface="Calibri" pitchFamily="34" charset="0"/>
                <a:ea typeface="Calibri" pitchFamily="34" charset="0"/>
                <a:cs typeface="Times New Roman" pitchFamily="18" charset="0"/>
              </a:rPr>
              <a:t>However</a:t>
            </a:r>
            <a:r>
              <a:rPr lang="en-US" dirty="0">
                <a:latin typeface="Calibri" pitchFamily="34" charset="0"/>
                <a:ea typeface="Calibri" pitchFamily="34" charset="0"/>
                <a:cs typeface="Times New Roman" pitchFamily="18" charset="0"/>
              </a:rPr>
              <a:t>, owing to the temperature spread between the </a:t>
            </a:r>
            <a:r>
              <a:rPr lang="en-US" dirty="0" err="1">
                <a:latin typeface="Calibri" pitchFamily="34" charset="0"/>
                <a:ea typeface="Calibri" pitchFamily="34" charset="0"/>
                <a:cs typeface="Times New Roman" pitchFamily="18" charset="0"/>
              </a:rPr>
              <a:t>liquidus</a:t>
            </a:r>
            <a:r>
              <a:rPr lang="en-US" dirty="0">
                <a:latin typeface="Calibri" pitchFamily="34" charset="0"/>
                <a:ea typeface="Calibri" pitchFamily="34" charset="0"/>
                <a:cs typeface="Times New Roman" pitchFamily="18" charset="0"/>
              </a:rPr>
              <a:t> and solidus, the nature of the </a:t>
            </a:r>
            <a:r>
              <a:rPr lang="en-US" b="1" i="1" dirty="0" err="1">
                <a:solidFill>
                  <a:srgbClr val="FF0000"/>
                </a:solidFill>
                <a:latin typeface="Calibri" pitchFamily="34" charset="0"/>
                <a:ea typeface="Calibri" pitchFamily="34" charset="0"/>
                <a:cs typeface="Times New Roman" pitchFamily="18" charset="0"/>
              </a:rPr>
              <a:t>dendritic</a:t>
            </a:r>
            <a:r>
              <a:rPr lang="en-US" b="1" i="1" dirty="0">
                <a:solidFill>
                  <a:srgbClr val="FF0000"/>
                </a:solidFill>
                <a:latin typeface="Calibri" pitchFamily="34" charset="0"/>
                <a:ea typeface="Calibri" pitchFamily="34" charset="0"/>
                <a:cs typeface="Times New Roman" pitchFamily="18" charset="0"/>
              </a:rPr>
              <a:t> growth</a:t>
            </a:r>
            <a:r>
              <a:rPr lang="en-US" dirty="0">
                <a:latin typeface="Calibri" pitchFamily="34" charset="0"/>
                <a:ea typeface="Calibri" pitchFamily="34" charset="0"/>
                <a:cs typeface="Times New Roman" pitchFamily="18" charset="0"/>
              </a:rPr>
              <a:t> is such that an </a:t>
            </a:r>
            <a:r>
              <a:rPr lang="en-US" b="1" i="1" dirty="0">
                <a:solidFill>
                  <a:srgbClr val="FF0000"/>
                </a:solidFill>
                <a:latin typeface="Calibri" pitchFamily="34" charset="0"/>
                <a:ea typeface="Calibri" pitchFamily="34" charset="0"/>
                <a:cs typeface="Times New Roman" pitchFamily="18" charset="0"/>
              </a:rPr>
              <a:t>advancing</a:t>
            </a:r>
            <a:r>
              <a:rPr lang="en-US" dirty="0">
                <a:latin typeface="Calibri" pitchFamily="34" charset="0"/>
                <a:ea typeface="Calibri" pitchFamily="34" charset="0"/>
                <a:cs typeface="Times New Roman" pitchFamily="18" charset="0"/>
              </a:rPr>
              <a:t> </a:t>
            </a:r>
            <a:r>
              <a:rPr lang="en-US" b="1" i="1" dirty="0">
                <a:solidFill>
                  <a:srgbClr val="FF0000"/>
                </a:solidFill>
                <a:latin typeface="Calibri" pitchFamily="34" charset="0"/>
                <a:ea typeface="Calibri" pitchFamily="34" charset="0"/>
                <a:cs typeface="Times New Roman" pitchFamily="18" charset="0"/>
              </a:rPr>
              <a:t>zone</a:t>
            </a:r>
            <a:r>
              <a:rPr lang="en-US" dirty="0">
                <a:latin typeface="Calibri" pitchFamily="34" charset="0"/>
                <a:ea typeface="Calibri" pitchFamily="34" charset="0"/>
                <a:cs typeface="Times New Roman" pitchFamily="18" charset="0"/>
              </a:rPr>
              <a:t> is formed in which both liquid and solid metal coexist. The solid portions are the dendrite structures that have formed sufficiently to trap small islands of liquid metal in the matrix. This solid–liquid region is called </a:t>
            </a:r>
            <a:r>
              <a:rPr lang="en-US" b="1" i="1" dirty="0">
                <a:solidFill>
                  <a:srgbClr val="FF0000"/>
                </a:solidFill>
                <a:latin typeface="Calibri" pitchFamily="34" charset="0"/>
                <a:ea typeface="Calibri" pitchFamily="34" charset="0"/>
                <a:cs typeface="Times New Roman" pitchFamily="18" charset="0"/>
              </a:rPr>
              <a:t>mushy</a:t>
            </a:r>
            <a:r>
              <a:rPr lang="en-US" dirty="0">
                <a:latin typeface="Calibri" pitchFamily="34" charset="0"/>
                <a:ea typeface="Calibri" pitchFamily="34" charset="0"/>
                <a:cs typeface="Times New Roman" pitchFamily="18" charset="0"/>
              </a:rPr>
              <a:t> </a:t>
            </a:r>
            <a:r>
              <a:rPr lang="en-US" b="1" i="1" dirty="0">
                <a:solidFill>
                  <a:srgbClr val="FF0000"/>
                </a:solidFill>
                <a:latin typeface="Calibri" pitchFamily="34" charset="0"/>
                <a:ea typeface="Calibri" pitchFamily="34" charset="0"/>
                <a:cs typeface="Times New Roman" pitchFamily="18" charset="0"/>
              </a:rPr>
              <a:t>zone</a:t>
            </a:r>
            <a:r>
              <a:rPr lang="en-US" dirty="0">
                <a:latin typeface="Calibri" pitchFamily="34" charset="0"/>
                <a:ea typeface="Calibri" pitchFamily="34" charset="0"/>
                <a:cs typeface="Times New Roman" pitchFamily="18" charset="0"/>
              </a:rPr>
              <a:t>. </a:t>
            </a:r>
          </a:p>
          <a:p>
            <a:pPr algn="just"/>
            <a:r>
              <a:rPr lang="en-US" dirty="0">
                <a:latin typeface="Calibri" pitchFamily="34" charset="0"/>
                <a:ea typeface="Calibri" pitchFamily="34" charset="0"/>
                <a:cs typeface="Times New Roman" pitchFamily="18" charset="0"/>
              </a:rPr>
              <a:t>Depending on the conditions </a:t>
            </a:r>
            <a:r>
              <a:rPr lang="en-US" dirty="0">
                <a:latin typeface="Calibri" pitchFamily="34" charset="0"/>
              </a:rPr>
              <a:t>of freezing, the </a:t>
            </a:r>
            <a:r>
              <a:rPr lang="en-US" b="1" i="1" dirty="0">
                <a:latin typeface="Calibri" pitchFamily="34" charset="0"/>
              </a:rPr>
              <a:t>mushy</a:t>
            </a:r>
            <a:r>
              <a:rPr lang="en-US" dirty="0">
                <a:latin typeface="Calibri" pitchFamily="34" charset="0"/>
              </a:rPr>
              <a:t> </a:t>
            </a:r>
            <a:r>
              <a:rPr lang="en-US" b="1" i="1" dirty="0">
                <a:latin typeface="Calibri" pitchFamily="34" charset="0"/>
              </a:rPr>
              <a:t>zone</a:t>
            </a:r>
            <a:r>
              <a:rPr lang="en-US" dirty="0">
                <a:latin typeface="Calibri" pitchFamily="34" charset="0"/>
              </a:rPr>
              <a:t> can be relatively narrow, or it can exist through outmost of the casting. </a:t>
            </a:r>
            <a:r>
              <a:rPr lang="en-US" b="1" i="1" dirty="0">
                <a:solidFill>
                  <a:srgbClr val="FF0000"/>
                </a:solidFill>
                <a:latin typeface="Calibri" pitchFamily="34" charset="0"/>
                <a:ea typeface="Calibri" pitchFamily="34" charset="0"/>
                <a:cs typeface="Times New Roman" pitchFamily="18" charset="0"/>
              </a:rPr>
              <a:t>mushy</a:t>
            </a:r>
            <a:r>
              <a:rPr lang="en-US" dirty="0">
                <a:latin typeface="Calibri" pitchFamily="34" charset="0"/>
                <a:ea typeface="Calibri" pitchFamily="34" charset="0"/>
                <a:cs typeface="Times New Roman" pitchFamily="18" charset="0"/>
              </a:rPr>
              <a:t> </a:t>
            </a:r>
            <a:r>
              <a:rPr lang="en-US" b="1" i="1" dirty="0">
                <a:solidFill>
                  <a:srgbClr val="FF0000"/>
                </a:solidFill>
                <a:latin typeface="Calibri" pitchFamily="34" charset="0"/>
                <a:ea typeface="Calibri" pitchFamily="34" charset="0"/>
                <a:cs typeface="Times New Roman" pitchFamily="18" charset="0"/>
              </a:rPr>
              <a:t>zone </a:t>
            </a:r>
            <a:r>
              <a:rPr lang="en-US" dirty="0">
                <a:latin typeface="Calibri" pitchFamily="34" charset="0"/>
                <a:ea typeface="Calibri" pitchFamily="34" charset="0"/>
                <a:cs typeface="Times New Roman" pitchFamily="18" charset="0"/>
              </a:rPr>
              <a:t>is promoted by factors such as: (</a:t>
            </a:r>
            <a:r>
              <a:rPr lang="en-US" dirty="0" err="1">
                <a:latin typeface="Calibri" pitchFamily="34" charset="0"/>
                <a:ea typeface="Calibri" pitchFamily="34" charset="0"/>
                <a:cs typeface="Times New Roman" pitchFamily="18" charset="0"/>
              </a:rPr>
              <a:t>i</a:t>
            </a:r>
            <a:r>
              <a:rPr lang="en-US" dirty="0">
                <a:latin typeface="Calibri" pitchFamily="34" charset="0"/>
                <a:ea typeface="Calibri" pitchFamily="34" charset="0"/>
                <a:cs typeface="Times New Roman" pitchFamily="18" charset="0"/>
              </a:rPr>
              <a:t>) slow heat transfer out of the hot metal and (ii) a wide difference between </a:t>
            </a:r>
            <a:r>
              <a:rPr lang="en-US" dirty="0" err="1">
                <a:latin typeface="Calibri" pitchFamily="34" charset="0"/>
                <a:ea typeface="Calibri" pitchFamily="34" charset="0"/>
                <a:cs typeface="Times New Roman" pitchFamily="18" charset="0"/>
              </a:rPr>
              <a:t>liquidus</a:t>
            </a:r>
            <a:r>
              <a:rPr lang="en-US" dirty="0">
                <a:latin typeface="Calibri" pitchFamily="34" charset="0"/>
                <a:ea typeface="Calibri" pitchFamily="34" charset="0"/>
                <a:cs typeface="Times New Roman" pitchFamily="18" charset="0"/>
              </a:rPr>
              <a:t> and solidus temperatures</a:t>
            </a:r>
          </a:p>
          <a:p>
            <a:pPr algn="just"/>
            <a:r>
              <a:rPr lang="en-US" dirty="0">
                <a:latin typeface="Calibri" pitchFamily="34" charset="0"/>
                <a:ea typeface="Calibri" pitchFamily="34" charset="0"/>
                <a:cs typeface="Times New Roman" pitchFamily="18" charset="0"/>
              </a:rPr>
              <a:t> </a:t>
            </a:r>
            <a:endParaRPr lang="en-US" dirty="0">
              <a:latin typeface="Calibri" pitchFamily="34" charset="0"/>
            </a:endParaRPr>
          </a:p>
          <a:p>
            <a:pPr lvl="0" algn="just"/>
            <a:r>
              <a:rPr lang="en-US" dirty="0">
                <a:latin typeface="Calibri" pitchFamily="34" charset="0"/>
              </a:rPr>
              <a:t>As freezing continues and the dendrites grow, there develops an </a:t>
            </a:r>
            <a:r>
              <a:rPr lang="en-US" b="1" i="1" dirty="0">
                <a:latin typeface="Calibri" pitchFamily="34" charset="0"/>
              </a:rPr>
              <a:t>imbalance</a:t>
            </a:r>
            <a:r>
              <a:rPr lang="en-US" dirty="0">
                <a:latin typeface="Calibri" pitchFamily="34" charset="0"/>
              </a:rPr>
              <a:t> </a:t>
            </a:r>
            <a:r>
              <a:rPr lang="en-US" b="1" i="1" dirty="0">
                <a:latin typeface="Calibri" pitchFamily="34" charset="0"/>
              </a:rPr>
              <a:t>in</a:t>
            </a:r>
            <a:r>
              <a:rPr lang="en-US" dirty="0">
                <a:latin typeface="Calibri" pitchFamily="34" charset="0"/>
              </a:rPr>
              <a:t> </a:t>
            </a:r>
            <a:r>
              <a:rPr lang="en-US" b="1" i="1" dirty="0">
                <a:latin typeface="Calibri" pitchFamily="34" charset="0"/>
              </a:rPr>
              <a:t>composition</a:t>
            </a:r>
            <a:r>
              <a:rPr lang="en-US" dirty="0">
                <a:latin typeface="Calibri" pitchFamily="34" charset="0"/>
              </a:rPr>
              <a:t> between the metal that has solidified and the remaining molten metal. This </a:t>
            </a:r>
            <a:r>
              <a:rPr lang="en-US" b="1" i="1" dirty="0">
                <a:latin typeface="Calibri" pitchFamily="34" charset="0"/>
              </a:rPr>
              <a:t>composition imbalance</a:t>
            </a:r>
            <a:r>
              <a:rPr lang="en-US" dirty="0">
                <a:latin typeface="Calibri" pitchFamily="34" charset="0"/>
              </a:rPr>
              <a:t> is finally manifested in the completed casting in the form of </a:t>
            </a:r>
            <a:r>
              <a:rPr lang="en-US" b="1" i="1" dirty="0">
                <a:latin typeface="Calibri" pitchFamily="34" charset="0"/>
              </a:rPr>
              <a:t>segregation</a:t>
            </a:r>
            <a:r>
              <a:rPr lang="en-US" dirty="0">
                <a:latin typeface="Calibri" pitchFamily="34" charset="0"/>
              </a:rPr>
              <a:t> of the elements. </a:t>
            </a:r>
          </a:p>
        </p:txBody>
      </p:sp>
      <p:sp>
        <p:nvSpPr>
          <p:cNvPr id="4" name="Rectangle 3"/>
          <p:cNvSpPr/>
          <p:nvPr/>
        </p:nvSpPr>
        <p:spPr>
          <a:xfrm>
            <a:off x="228600" y="0"/>
            <a:ext cx="89154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Lecture 3                                                                            Dr.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 K.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endParaRPr>
          </a:p>
        </p:txBody>
      </p:sp>
      <p:pic>
        <p:nvPicPr>
          <p:cNvPr id="1026" name="Picture 2"/>
          <p:cNvPicPr>
            <a:picLocks noChangeAspect="1" noChangeArrowheads="1"/>
          </p:cNvPicPr>
          <p:nvPr/>
        </p:nvPicPr>
        <p:blipFill>
          <a:blip r:embed="rId2" cstate="print"/>
          <a:srcRect l="6250" t="14994" r="6250" b="5862"/>
          <a:stretch>
            <a:fillRect/>
          </a:stretch>
        </p:blipFill>
        <p:spPr bwMode="auto">
          <a:xfrm>
            <a:off x="5257800" y="4267200"/>
            <a:ext cx="2895600" cy="2362200"/>
          </a:xfrm>
          <a:prstGeom prst="rect">
            <a:avLst/>
          </a:prstGeom>
          <a:noFill/>
          <a:ln w="9525">
            <a:noFill/>
            <a:miter lim="800000"/>
            <a:headEnd/>
            <a:tailEnd/>
          </a:ln>
        </p:spPr>
      </p:pic>
      <p:sp>
        <p:nvSpPr>
          <p:cNvPr id="6" name="Rectangle 5"/>
          <p:cNvSpPr/>
          <p:nvPr/>
        </p:nvSpPr>
        <p:spPr>
          <a:xfrm>
            <a:off x="838200" y="5181600"/>
            <a:ext cx="4572000" cy="830997"/>
          </a:xfrm>
          <a:prstGeom prst="rect">
            <a:avLst/>
          </a:prstGeom>
        </p:spPr>
        <p:txBody>
          <a:bodyPr>
            <a:spAutoFit/>
          </a:bodyPr>
          <a:lstStyle/>
          <a:p>
            <a:pPr algn="just"/>
            <a:r>
              <a:rPr lang="en-US" sz="1600" b="1" dirty="0">
                <a:latin typeface="Calibri" pitchFamily="34" charset="0"/>
              </a:rPr>
              <a:t>Figure 4</a:t>
            </a:r>
            <a:r>
              <a:rPr lang="en-US" sz="1600" dirty="0">
                <a:latin typeface="Calibri" pitchFamily="34" charset="0"/>
              </a:rPr>
              <a:t> Characteristic grain structure in an alloy</a:t>
            </a:r>
          </a:p>
          <a:p>
            <a:pPr algn="just"/>
            <a:r>
              <a:rPr lang="en-US" sz="1600" dirty="0">
                <a:latin typeface="Calibri" pitchFamily="34" charset="0"/>
              </a:rPr>
              <a:t>casting, showing segregation of alloying components in the center of casting.</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3814</TotalTime>
  <Words>2281</Words>
  <Application>Microsoft Office PowerPoint</Application>
  <PresentationFormat>On-screen Show (4:3)</PresentationFormat>
  <Paragraphs>144</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Franklin Gothic Book</vt:lpstr>
      <vt:lpstr>Perpetua</vt:lpstr>
      <vt:lpstr>Times New Roman</vt:lpstr>
      <vt:lpstr>Wingdings 2</vt:lpstr>
      <vt:lpstr>Equity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lappie</dc:creator>
  <cp:lastModifiedBy>Hussein</cp:lastModifiedBy>
  <cp:revision>108</cp:revision>
  <dcterms:created xsi:type="dcterms:W3CDTF">2017-08-12T11:37:44Z</dcterms:created>
  <dcterms:modified xsi:type="dcterms:W3CDTF">2018-11-05T21:11:36Z</dcterms:modified>
</cp:coreProperties>
</file>